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81" r:id="rId3"/>
    <p:sldId id="284" r:id="rId4"/>
    <p:sldId id="285" r:id="rId5"/>
    <p:sldId id="286" r:id="rId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p:scale>
          <a:sx n="107" d="100"/>
          <a:sy n="107" d="100"/>
        </p:scale>
        <p:origin x="-17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49FA1-C4E9-4CA2-97EC-CB3671131D5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37F73-BAB3-4282-B8ED-F72930DD74B4}" type="slidenum">
              <a:rPr lang="zh-CN" altLang="en-US" smtClean="0"/>
              <a:t>‹#›</a:t>
            </a:fld>
            <a:endParaRPr lang="zh-CN" altLang="en-US"/>
          </a:p>
        </p:txBody>
      </p:sp>
    </p:spTree>
    <p:extLst>
      <p:ext uri="{BB962C8B-B14F-4D97-AF65-F5344CB8AC3E}">
        <p14:creationId xmlns:p14="http://schemas.microsoft.com/office/powerpoint/2010/main" val="16522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7"/>
          <p:cNvSpPr>
            <a:spLocks noChangeShapeType="1"/>
          </p:cNvSpPr>
          <p:nvPr/>
        </p:nvSpPr>
        <p:spPr bwMode="auto">
          <a:xfrm>
            <a:off x="520700" y="1449388"/>
            <a:ext cx="8135938" cy="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zh-CN" altLang="en-US" sz="1400">
              <a:solidFill>
                <a:srgbClr val="000000"/>
              </a:solidFill>
            </a:endParaRPr>
          </a:p>
        </p:txBody>
      </p:sp>
      <p:sp>
        <p:nvSpPr>
          <p:cNvPr id="5" name="Line 8"/>
          <p:cNvSpPr>
            <a:spLocks noChangeShapeType="1"/>
          </p:cNvSpPr>
          <p:nvPr/>
        </p:nvSpPr>
        <p:spPr bwMode="auto">
          <a:xfrm>
            <a:off x="520700" y="3338513"/>
            <a:ext cx="8135938" cy="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zh-CN" altLang="en-US" sz="1400">
              <a:solidFill>
                <a:srgbClr val="000000"/>
              </a:solidFill>
            </a:endParaRPr>
          </a:p>
        </p:txBody>
      </p:sp>
      <p:pic>
        <p:nvPicPr>
          <p:cNvPr id="6"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60675" y="4419600"/>
            <a:ext cx="3151188" cy="1373188"/>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3"/>
          <p:cNvSpPr txBox="1">
            <a:spLocks noChangeArrowheads="1"/>
          </p:cNvSpPr>
          <p:nvPr userDrawn="1"/>
        </p:nvSpPr>
        <p:spPr bwMode="auto">
          <a:xfrm>
            <a:off x="506413" y="6484938"/>
            <a:ext cx="1711325" cy="274637"/>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eaLnBrk="0" fontAlgn="base" hangingPunct="0">
              <a:spcBef>
                <a:spcPct val="50000"/>
              </a:spcBef>
              <a:spcAft>
                <a:spcPct val="0"/>
              </a:spcAft>
              <a:defRPr/>
            </a:pPr>
            <a:r>
              <a:rPr lang="en-US" altLang="zh-CN" sz="1200" b="1" smtClean="0">
                <a:solidFill>
                  <a:srgbClr val="000000"/>
                </a:solidFill>
                <a:ea typeface="楷体_GB2312" pitchFamily="49" charset="-122"/>
              </a:rPr>
              <a:t>CSMC Confidential</a:t>
            </a:r>
            <a:endParaRPr lang="en-US" altLang="zh-CN" smtClean="0">
              <a:solidFill>
                <a:srgbClr val="000000"/>
              </a:solidFill>
              <a:ea typeface="楷体_GB2312" pitchFamily="49" charset="-122"/>
            </a:endParaRPr>
          </a:p>
        </p:txBody>
      </p:sp>
      <p:pic>
        <p:nvPicPr>
          <p:cNvPr id="8" name="Picture 15" descr="CR-Logo-En-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1438" y="98425"/>
            <a:ext cx="1381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628775"/>
            <a:ext cx="7772400" cy="1470025"/>
          </a:xfrm>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lvl1pPr>
          </a:lstStyle>
          <a:p>
            <a:pPr lvl="0"/>
            <a:r>
              <a:rPr lang="zh-CN" altLang="en-US" noProof="0" smtClean="0"/>
              <a:t>单击此处编辑母版标题样式</a:t>
            </a:r>
          </a:p>
        </p:txBody>
      </p:sp>
      <p:sp>
        <p:nvSpPr>
          <p:cNvPr id="2051" name="Rectangle 3"/>
          <p:cNvSpPr>
            <a:spLocks noGrp="1" noChangeArrowheads="1"/>
          </p:cNvSpPr>
          <p:nvPr>
            <p:ph type="subTitle" idx="1"/>
          </p:nvPr>
        </p:nvSpPr>
        <p:spPr>
          <a:xfrm>
            <a:off x="2811463" y="3698875"/>
            <a:ext cx="5630862" cy="900113"/>
          </a:xfrm>
          <a:extLs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a:defRPr sz="2000"/>
            </a:lvl1pPr>
          </a:lstStyle>
          <a:p>
            <a:pPr lvl="0"/>
            <a:r>
              <a:rPr lang="zh-CN" altLang="en-US" noProof="0" smtClean="0"/>
              <a:t>单击此处编辑母版副标题样式</a:t>
            </a:r>
          </a:p>
        </p:txBody>
      </p:sp>
      <p:sp>
        <p:nvSpPr>
          <p:cNvPr id="9"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11" name="Rectangle 6"/>
          <p:cNvSpPr>
            <a:spLocks noGrp="1" noChangeArrowheads="1"/>
          </p:cNvSpPr>
          <p:nvPr>
            <p:ph type="sldNum" sz="quarter" idx="12"/>
          </p:nvPr>
        </p:nvSpPr>
        <p:spPr bwMode="auto">
          <a:xfrm>
            <a:off x="6759575" y="6389688"/>
            <a:ext cx="2133600" cy="2079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00" i="1">
                <a:latin typeface="Times New Roman" pitchFamily="18" charset="0"/>
                <a:ea typeface="PMingLiU" pitchFamily="18" charset="-120"/>
              </a:defRPr>
            </a:lvl1pPr>
          </a:lstStyle>
          <a:p>
            <a:pPr eaLnBrk="0" fontAlgn="base" hangingPunct="0">
              <a:spcAft>
                <a:spcPct val="0"/>
              </a:spcAft>
              <a:defRPr/>
            </a:pPr>
            <a:r>
              <a:rPr lang="en-US" altLang="zh-CN">
                <a:solidFill>
                  <a:srgbClr val="000000"/>
                </a:solidFill>
              </a:rPr>
              <a:t>-</a:t>
            </a:r>
            <a:fld id="{1E6A9AEB-DEF9-4675-9896-D2F2ED790C20}" type="slidenum">
              <a:rPr lang="en-US" altLang="zh-CN">
                <a:solidFill>
                  <a:srgbClr val="000000"/>
                </a:solidFill>
              </a:rPr>
              <a:pPr eaLnBrk="0" fontAlgn="base" hangingPunct="0">
                <a:spcAft>
                  <a:spcPct val="0"/>
                </a:spcAft>
                <a:defRPr/>
              </a:pPr>
              <a:t>‹#›</a:t>
            </a:fld>
            <a:r>
              <a:rPr lang="en-US" altLang="zh-CN">
                <a:solidFill>
                  <a:srgbClr val="000000"/>
                </a:solidFill>
              </a:rPr>
              <a:t>-</a:t>
            </a:r>
          </a:p>
        </p:txBody>
      </p:sp>
    </p:spTree>
    <p:extLst>
      <p:ext uri="{BB962C8B-B14F-4D97-AF65-F5344CB8AC3E}">
        <p14:creationId xmlns:p14="http://schemas.microsoft.com/office/powerpoint/2010/main" val="134706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100691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30192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360924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3968466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4115859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54328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417470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3378608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36992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42539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atin typeface="Times New Roman" pitchFamily="18" charset="0"/>
                <a:ea typeface="PMingLiU" pitchFamily="18" charset="-120"/>
              </a:defRPr>
            </a:lvl1pPr>
          </a:lstStyle>
          <a:p>
            <a:pPr eaLnBrk="0" fontAlgn="base" hangingPunct="0">
              <a:spcAft>
                <a:spcPct val="0"/>
              </a:spcAft>
              <a:defRPr/>
            </a:pPr>
            <a:endParaRPr lang="en-US" altLang="zh-CN"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atin typeface="Times New Roman" pitchFamily="18" charset="0"/>
                <a:ea typeface="PMingLiU" pitchFamily="18" charset="-120"/>
              </a:defRPr>
            </a:lvl1pPr>
          </a:lstStyle>
          <a:p>
            <a:pPr algn="ctr" eaLnBrk="0" fontAlgn="base" hangingPunct="0">
              <a:spcAft>
                <a:spcPct val="0"/>
              </a:spcAft>
              <a:defRPr/>
            </a:pPr>
            <a:endParaRPr lang="en-US" altLang="zh-CN" sz="1400">
              <a:solidFill>
                <a:srgbClr val="000000"/>
              </a:solidFill>
            </a:endParaRPr>
          </a:p>
        </p:txBody>
      </p:sp>
      <p:sp>
        <p:nvSpPr>
          <p:cNvPr id="2" name="Line 6"/>
          <p:cNvSpPr>
            <a:spLocks noChangeShapeType="1"/>
          </p:cNvSpPr>
          <p:nvPr/>
        </p:nvSpPr>
        <p:spPr bwMode="auto">
          <a:xfrm>
            <a:off x="468313" y="908050"/>
            <a:ext cx="5543550" cy="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zh-CN" altLang="en-US" sz="1400">
              <a:solidFill>
                <a:srgbClr val="000000"/>
              </a:solidFill>
            </a:endParaRPr>
          </a:p>
        </p:txBody>
      </p:sp>
      <p:sp>
        <p:nvSpPr>
          <p:cNvPr id="3" name="Rectangle 9"/>
          <p:cNvSpPr>
            <a:spLocks noChangeArrowheads="1"/>
          </p:cNvSpPr>
          <p:nvPr/>
        </p:nvSpPr>
        <p:spPr bwMode="auto">
          <a:xfrm>
            <a:off x="6759575" y="6461125"/>
            <a:ext cx="2133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fontAlgn="base" hangingPunct="0">
              <a:spcBef>
                <a:spcPct val="0"/>
              </a:spcBef>
              <a:spcAft>
                <a:spcPct val="0"/>
              </a:spcAft>
            </a:pPr>
            <a:r>
              <a:rPr lang="en-US" altLang="zh-CN" sz="1000" i="1">
                <a:solidFill>
                  <a:srgbClr val="000000"/>
                </a:solidFill>
                <a:latin typeface="Times New Roman" pitchFamily="18" charset="0"/>
                <a:ea typeface="PMingLiU" pitchFamily="18" charset="-120"/>
              </a:rPr>
              <a:t>-</a:t>
            </a:r>
            <a:fld id="{9926590A-ADB6-4353-855C-326E016EC735}" type="slidenum">
              <a:rPr lang="en-US" altLang="zh-CN" sz="1400">
                <a:solidFill>
                  <a:srgbClr val="000000"/>
                </a:solidFill>
                <a:ea typeface="PMingLiU" pitchFamily="18" charset="-120"/>
              </a:rPr>
              <a:pPr algn="r" eaLnBrk="0" fontAlgn="base" hangingPunct="0">
                <a:spcBef>
                  <a:spcPct val="0"/>
                </a:spcBef>
                <a:spcAft>
                  <a:spcPct val="0"/>
                </a:spcAft>
              </a:pPr>
              <a:t>‹#›</a:t>
            </a:fld>
            <a:r>
              <a:rPr lang="en-US" altLang="zh-CN" sz="1000" i="1">
                <a:solidFill>
                  <a:srgbClr val="000000"/>
                </a:solidFill>
                <a:latin typeface="Times New Roman" pitchFamily="18" charset="0"/>
                <a:ea typeface="PMingLiU" pitchFamily="18" charset="-120"/>
              </a:rPr>
              <a:t>-</a:t>
            </a:r>
          </a:p>
        </p:txBody>
      </p:sp>
      <p:sp>
        <p:nvSpPr>
          <p:cNvPr id="1030" name="Text Box 37"/>
          <p:cNvSpPr txBox="1">
            <a:spLocks noChangeArrowheads="1"/>
          </p:cNvSpPr>
          <p:nvPr userDrawn="1"/>
        </p:nvSpPr>
        <p:spPr bwMode="auto">
          <a:xfrm>
            <a:off x="506413" y="6470650"/>
            <a:ext cx="1711325" cy="274638"/>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eaLnBrk="0" fontAlgn="base" hangingPunct="0">
              <a:spcBef>
                <a:spcPct val="50000"/>
              </a:spcBef>
              <a:spcAft>
                <a:spcPct val="0"/>
              </a:spcAft>
              <a:defRPr/>
            </a:pPr>
            <a:r>
              <a:rPr lang="en-US" altLang="zh-CN" sz="1200" b="1" smtClean="0">
                <a:solidFill>
                  <a:srgbClr val="000000"/>
                </a:solidFill>
                <a:ea typeface="楷体_GB2312" pitchFamily="49" charset="-122"/>
              </a:rPr>
              <a:t>CSMC Confidential</a:t>
            </a:r>
            <a:endParaRPr lang="en-US" altLang="zh-CN" smtClean="0">
              <a:solidFill>
                <a:srgbClr val="000000"/>
              </a:solidFill>
              <a:ea typeface="楷体_GB2312" pitchFamily="49" charset="-122"/>
            </a:endParaRPr>
          </a:p>
        </p:txBody>
      </p:sp>
      <p:sp>
        <p:nvSpPr>
          <p:cNvPr id="1031" name="Rectangle 38"/>
          <p:cNvSpPr>
            <a:spLocks noGrp="1" noChangeArrowheads="1"/>
          </p:cNvSpPr>
          <p:nvPr>
            <p:ph type="title"/>
          </p:nvPr>
        </p:nvSpPr>
        <p:spPr bwMode="auto">
          <a:xfrm>
            <a:off x="457200" y="274638"/>
            <a:ext cx="5915025"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2" name="Rectangle 39"/>
          <p:cNvSpPr>
            <a:spLocks noGrp="1" noChangeArrowheads="1"/>
          </p:cNvSpPr>
          <p:nvPr>
            <p:ph type="body" idx="1"/>
          </p:nvPr>
        </p:nvSpPr>
        <p:spPr bwMode="auto">
          <a:xfrm>
            <a:off x="457200" y="1268413"/>
            <a:ext cx="8229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33" name="Picture 41" descr="CSMC-Luc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70638" y="433388"/>
            <a:ext cx="17113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43" descr="CR-Logo-En-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91438" y="98425"/>
            <a:ext cx="1381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77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ea typeface="宋体" pitchFamily="2" charset="-122"/>
        </a:defRPr>
      </a:lvl2pPr>
      <a:lvl3pPr algn="l" rtl="0" eaLnBrk="0" fontAlgn="base" hangingPunct="0">
        <a:spcBef>
          <a:spcPct val="0"/>
        </a:spcBef>
        <a:spcAft>
          <a:spcPct val="0"/>
        </a:spcAft>
        <a:defRPr sz="2800" b="1">
          <a:solidFill>
            <a:schemeClr val="tx2"/>
          </a:solidFill>
          <a:latin typeface="Arial" charset="0"/>
          <a:ea typeface="宋体" pitchFamily="2" charset="-122"/>
        </a:defRPr>
      </a:lvl3pPr>
      <a:lvl4pPr algn="l" rtl="0" eaLnBrk="0" fontAlgn="base" hangingPunct="0">
        <a:spcBef>
          <a:spcPct val="0"/>
        </a:spcBef>
        <a:spcAft>
          <a:spcPct val="0"/>
        </a:spcAft>
        <a:defRPr sz="2800" b="1">
          <a:solidFill>
            <a:schemeClr val="tx2"/>
          </a:solidFill>
          <a:latin typeface="Arial" charset="0"/>
          <a:ea typeface="宋体" pitchFamily="2" charset="-122"/>
        </a:defRPr>
      </a:lvl4pPr>
      <a:lvl5pPr algn="l" rtl="0" eaLnBrk="0" fontAlgn="base" hangingPunct="0">
        <a:spcBef>
          <a:spcPct val="0"/>
        </a:spcBef>
        <a:spcAft>
          <a:spcPct val="0"/>
        </a:spcAft>
        <a:defRPr sz="2800" b="1">
          <a:solidFill>
            <a:schemeClr val="tx2"/>
          </a:solidFill>
          <a:latin typeface="Arial" charset="0"/>
          <a:ea typeface="宋体" pitchFamily="2" charset="-122"/>
        </a:defRPr>
      </a:lvl5pPr>
      <a:lvl6pPr marL="457200" algn="l" rtl="0" fontAlgn="base">
        <a:spcBef>
          <a:spcPct val="0"/>
        </a:spcBef>
        <a:spcAft>
          <a:spcPct val="0"/>
        </a:spcAft>
        <a:defRPr sz="2800" b="1">
          <a:solidFill>
            <a:schemeClr val="tx2"/>
          </a:solidFill>
          <a:latin typeface="Arial" charset="0"/>
          <a:ea typeface="宋体" pitchFamily="2" charset="-122"/>
        </a:defRPr>
      </a:lvl6pPr>
      <a:lvl7pPr marL="914400" algn="l" rtl="0" fontAlgn="base">
        <a:spcBef>
          <a:spcPct val="0"/>
        </a:spcBef>
        <a:spcAft>
          <a:spcPct val="0"/>
        </a:spcAft>
        <a:defRPr sz="2800" b="1">
          <a:solidFill>
            <a:schemeClr val="tx2"/>
          </a:solidFill>
          <a:latin typeface="Arial" charset="0"/>
          <a:ea typeface="宋体" pitchFamily="2" charset="-122"/>
        </a:defRPr>
      </a:lvl7pPr>
      <a:lvl8pPr marL="1371600" algn="l" rtl="0" fontAlgn="base">
        <a:spcBef>
          <a:spcPct val="0"/>
        </a:spcBef>
        <a:spcAft>
          <a:spcPct val="0"/>
        </a:spcAft>
        <a:defRPr sz="2800" b="1">
          <a:solidFill>
            <a:schemeClr val="tx2"/>
          </a:solidFill>
          <a:latin typeface="Arial" charset="0"/>
          <a:ea typeface="宋体" pitchFamily="2" charset="-122"/>
        </a:defRPr>
      </a:lvl8pPr>
      <a:lvl9pPr marL="1828800" algn="l" rtl="0" fontAlgn="base">
        <a:spcBef>
          <a:spcPct val="0"/>
        </a:spcBef>
        <a:spcAft>
          <a:spcPct val="0"/>
        </a:spcAft>
        <a:defRPr sz="28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1481" y="982246"/>
            <a:ext cx="835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a:spcBef>
                <a:spcPct val="0"/>
              </a:spcBef>
              <a:defRPr/>
            </a:pPr>
            <a:r>
              <a:rPr lang="en-US" altLang="zh-CN" sz="1600" b="1" dirty="0" smtClean="0">
                <a:latin typeface="华文细黑" pitchFamily="2" charset="-122"/>
                <a:ea typeface="华文细黑" pitchFamily="2" charset="-122"/>
              </a:rPr>
              <a:t>2020 Q2</a:t>
            </a:r>
            <a:r>
              <a:rPr lang="zh-CN" altLang="en-US" sz="1600" b="1" dirty="0" smtClean="0">
                <a:latin typeface="华文细黑" pitchFamily="2" charset="-122"/>
                <a:ea typeface="华文细黑" pitchFamily="2" charset="-122"/>
              </a:rPr>
              <a:t>仓库</a:t>
            </a:r>
            <a:r>
              <a:rPr lang="zh-CN" altLang="en-US" sz="1600" b="1" dirty="0">
                <a:latin typeface="华文细黑" pitchFamily="2" charset="-122"/>
                <a:ea typeface="华文细黑" pitchFamily="2" charset="-122"/>
              </a:rPr>
              <a:t>管理</a:t>
            </a:r>
            <a:r>
              <a:rPr lang="zh-CN" altLang="en-US" sz="1600" b="1" dirty="0" smtClean="0">
                <a:latin typeface="华文细黑" pitchFamily="2" charset="-122"/>
                <a:ea typeface="华文细黑" pitchFamily="2" charset="-122"/>
              </a:rPr>
              <a:t>组</a:t>
            </a:r>
            <a:r>
              <a:rPr lang="zh-CN" altLang="en-US" sz="1600" b="1" dirty="0">
                <a:latin typeface="华文细黑" pitchFamily="2" charset="-122"/>
                <a:ea typeface="华文细黑" pitchFamily="2" charset="-122"/>
              </a:rPr>
              <a:t>危废</a:t>
            </a:r>
            <a:r>
              <a:rPr lang="zh-CN" altLang="en-US" sz="1600" b="1" dirty="0" smtClean="0">
                <a:latin typeface="华文细黑" pitchFamily="2" charset="-122"/>
                <a:ea typeface="华文细黑" pitchFamily="2" charset="-122"/>
              </a:rPr>
              <a:t>泄露</a:t>
            </a:r>
            <a:r>
              <a:rPr lang="zh-CN" altLang="en-US" sz="1600" b="1" dirty="0">
                <a:latin typeface="华文细黑" pitchFamily="2" charset="-122"/>
                <a:ea typeface="华文细黑" pitchFamily="2" charset="-122"/>
              </a:rPr>
              <a:t>救灾演习</a:t>
            </a:r>
          </a:p>
          <a:p>
            <a:pPr>
              <a:spcBef>
                <a:spcPct val="0"/>
              </a:spcBef>
              <a:defRPr/>
            </a:pPr>
            <a:endParaRPr lang="zh-CN" altLang="en-US" sz="1600" b="1" dirty="0">
              <a:latin typeface="华文细黑" pitchFamily="2" charset="-122"/>
              <a:ea typeface="华文细黑" pitchFamily="2" charset="-122"/>
            </a:endParaRPr>
          </a:p>
          <a:p>
            <a:pPr>
              <a:spcBef>
                <a:spcPct val="0"/>
              </a:spcBef>
              <a:defRPr/>
            </a:pPr>
            <a:endParaRPr lang="zh-CN" altLang="en-US" sz="1600" b="1" dirty="0">
              <a:latin typeface="华文细黑" pitchFamily="2" charset="-122"/>
              <a:ea typeface="华文细黑" pitchFamily="2" charset="-122"/>
            </a:endParaRPr>
          </a:p>
        </p:txBody>
      </p:sp>
      <p:sp>
        <p:nvSpPr>
          <p:cNvPr id="1085443" name="Rectangle 3"/>
          <p:cNvSpPr>
            <a:spLocks noChangeArrowheads="1"/>
          </p:cNvSpPr>
          <p:nvPr/>
        </p:nvSpPr>
        <p:spPr bwMode="auto">
          <a:xfrm>
            <a:off x="341313" y="368300"/>
            <a:ext cx="711041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en-US" altLang="zh-CN" sz="2800" b="1" dirty="0" smtClean="0">
                <a:solidFill>
                  <a:srgbClr val="000000"/>
                </a:solidFill>
                <a:effectLst>
                  <a:outerShdw blurRad="38100" dist="38100" dir="2700000" algn="tl">
                    <a:srgbClr val="C0C0C0"/>
                  </a:outerShdw>
                </a:effectLst>
              </a:rPr>
              <a:t>2020</a:t>
            </a:r>
            <a:r>
              <a:rPr lang="zh-CN" altLang="en-US" sz="2800" b="1" dirty="0" smtClean="0">
                <a:solidFill>
                  <a:srgbClr val="000000"/>
                </a:solidFill>
                <a:effectLst>
                  <a:outerShdw blurRad="38100" dist="38100" dir="2700000" algn="tl">
                    <a:srgbClr val="C0C0C0"/>
                  </a:outerShdw>
                </a:effectLst>
              </a:rPr>
              <a:t>仓库</a:t>
            </a:r>
            <a:r>
              <a:rPr lang="zh-CN" altLang="en-US" sz="2800" b="1" dirty="0" smtClean="0">
                <a:solidFill>
                  <a:srgbClr val="000000"/>
                </a:solidFill>
                <a:effectLst>
                  <a:outerShdw blurRad="38100" dist="38100" dir="2700000" algn="tl">
                    <a:srgbClr val="C0C0C0"/>
                  </a:outerShdw>
                </a:effectLst>
              </a:rPr>
              <a:t>管理组危废泄露救灾演习</a:t>
            </a:r>
            <a:endParaRPr lang="zh-CN" altLang="en-US" sz="2800" b="1" dirty="0">
              <a:solidFill>
                <a:srgbClr val="000000"/>
              </a:solidFill>
              <a:effectLst>
                <a:outerShdw blurRad="38100" dist="38100" dir="2700000" algn="tl">
                  <a:srgbClr val="C0C0C0"/>
                </a:outerShdw>
              </a:effectLst>
            </a:endParaRPr>
          </a:p>
        </p:txBody>
      </p:sp>
      <p:sp>
        <p:nvSpPr>
          <p:cNvPr id="4100" name="Text Box 4"/>
          <p:cNvSpPr txBox="1">
            <a:spLocks noChangeArrowheads="1"/>
          </p:cNvSpPr>
          <p:nvPr/>
        </p:nvSpPr>
        <p:spPr bwMode="auto">
          <a:xfrm>
            <a:off x="250825" y="1323345"/>
            <a:ext cx="8893175" cy="954107"/>
          </a:xfrm>
          <a:prstGeom prst="rect">
            <a:avLst/>
          </a:prstGeom>
          <a:solidFill>
            <a:srgbClr val="FFFFFF">
              <a:alpha val="50195"/>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a:spcBef>
                <a:spcPct val="0"/>
              </a:spcBef>
              <a:defRPr/>
            </a:pPr>
            <a:r>
              <a:rPr lang="zh-CN" altLang="en-US" dirty="0">
                <a:latin typeface="华文细黑" pitchFamily="2" charset="-122"/>
                <a:ea typeface="华文细黑" pitchFamily="2" charset="-122"/>
              </a:rPr>
              <a:t>演习主题</a:t>
            </a:r>
            <a:r>
              <a:rPr lang="zh-CN" altLang="en-US" dirty="0" smtClean="0">
                <a:latin typeface="华文细黑" pitchFamily="2" charset="-122"/>
                <a:ea typeface="华文细黑" pitchFamily="2" charset="-122"/>
              </a:rPr>
              <a:t>：</a:t>
            </a:r>
            <a:r>
              <a:rPr lang="en-US" altLang="zh-CN" dirty="0" smtClean="0">
                <a:latin typeface="华文细黑" pitchFamily="2" charset="-122"/>
                <a:ea typeface="华文细黑" pitchFamily="2" charset="-122"/>
              </a:rPr>
              <a:t>2020Q2</a:t>
            </a:r>
            <a:r>
              <a:rPr lang="zh-CN" altLang="en-US" dirty="0" smtClean="0">
                <a:latin typeface="华文细黑" pitchFamily="2" charset="-122"/>
                <a:ea typeface="华文细黑" pitchFamily="2" charset="-122"/>
              </a:rPr>
              <a:t>仓库</a:t>
            </a:r>
            <a:r>
              <a:rPr lang="zh-CN" altLang="en-US" dirty="0">
                <a:latin typeface="华文细黑" pitchFamily="2" charset="-122"/>
                <a:ea typeface="华文细黑" pitchFamily="2" charset="-122"/>
              </a:rPr>
              <a:t>管理组</a:t>
            </a:r>
            <a:r>
              <a:rPr lang="en-US" altLang="zh-CN" dirty="0">
                <a:latin typeface="华文细黑" pitchFamily="2" charset="-122"/>
                <a:ea typeface="华文细黑" pitchFamily="2" charset="-122"/>
              </a:rPr>
              <a:t>BOE</a:t>
            </a:r>
            <a:r>
              <a:rPr lang="zh-CN" altLang="en-US" dirty="0">
                <a:latin typeface="华文细黑" pitchFamily="2" charset="-122"/>
                <a:ea typeface="华文细黑" pitchFamily="2" charset="-122"/>
              </a:rPr>
              <a:t>泄露救灾演习</a:t>
            </a:r>
          </a:p>
          <a:p>
            <a:pPr>
              <a:buClr>
                <a:srgbClr val="FF3300"/>
              </a:buClr>
              <a:buSzPct val="80000"/>
            </a:pPr>
            <a:r>
              <a:rPr lang="zh-CN" altLang="en-US" dirty="0">
                <a:latin typeface="华文细黑" pitchFamily="2" charset="-122"/>
                <a:ea typeface="华文细黑" pitchFamily="2" charset="-122"/>
              </a:rPr>
              <a:t>演习时间</a:t>
            </a:r>
            <a:r>
              <a:rPr lang="zh-CN" altLang="en-US" dirty="0" smtClean="0">
                <a:latin typeface="华文细黑" pitchFamily="2" charset="-122"/>
                <a:ea typeface="华文细黑" pitchFamily="2" charset="-122"/>
              </a:rPr>
              <a:t>：</a:t>
            </a:r>
            <a:r>
              <a:rPr lang="en-US" altLang="zh-CN" dirty="0">
                <a:latin typeface="华文细黑" pitchFamily="2" charset="-122"/>
                <a:ea typeface="华文细黑" pitchFamily="2" charset="-122"/>
              </a:rPr>
              <a:t>6</a:t>
            </a:r>
            <a:r>
              <a:rPr lang="zh-CN" altLang="en-US" dirty="0" smtClean="0">
                <a:latin typeface="华文细黑" pitchFamily="2" charset="-122"/>
                <a:ea typeface="华文细黑" pitchFamily="2" charset="-122"/>
              </a:rPr>
              <a:t>月</a:t>
            </a:r>
            <a:r>
              <a:rPr lang="en-US" altLang="zh-CN" dirty="0" smtClean="0">
                <a:latin typeface="华文细黑" pitchFamily="2" charset="-122"/>
                <a:ea typeface="华文细黑" pitchFamily="2" charset="-122"/>
              </a:rPr>
              <a:t>12</a:t>
            </a:r>
            <a:r>
              <a:rPr lang="zh-CN" altLang="en-US" dirty="0" smtClean="0">
                <a:latin typeface="华文细黑" pitchFamily="2" charset="-122"/>
                <a:ea typeface="华文细黑" pitchFamily="2" charset="-122"/>
              </a:rPr>
              <a:t>日</a:t>
            </a:r>
            <a:r>
              <a:rPr lang="en-US" altLang="zh-CN" dirty="0">
                <a:latin typeface="华文细黑" pitchFamily="2" charset="-122"/>
                <a:ea typeface="华文细黑" pitchFamily="2" charset="-122"/>
              </a:rPr>
              <a:t>13:00-14:00</a:t>
            </a:r>
          </a:p>
          <a:p>
            <a:r>
              <a:rPr lang="zh-CN" altLang="en-US" dirty="0">
                <a:latin typeface="华文细黑" pitchFamily="2" charset="-122"/>
                <a:ea typeface="华文细黑" pitchFamily="2" charset="-122"/>
              </a:rPr>
              <a:t>演习背景</a:t>
            </a:r>
            <a:r>
              <a:rPr lang="zh-CN" altLang="en-US" dirty="0" smtClean="0">
                <a:latin typeface="华文细黑" pitchFamily="2" charset="-122"/>
                <a:ea typeface="华文细黑" pitchFamily="2" charset="-122"/>
              </a:rPr>
              <a:t>：仓库管理组值班致电</a:t>
            </a:r>
            <a:r>
              <a:rPr lang="en-US" altLang="zh-CN" dirty="0" smtClean="0">
                <a:latin typeface="华文细黑" pitchFamily="2" charset="-122"/>
                <a:ea typeface="华文细黑" pitchFamily="2" charset="-122"/>
              </a:rPr>
              <a:t>5110</a:t>
            </a:r>
            <a:r>
              <a:rPr lang="zh-CN" altLang="en-US" dirty="0" smtClean="0">
                <a:latin typeface="华文细黑" pitchFamily="2" charset="-122"/>
                <a:ea typeface="华文细黑" pitchFamily="2" charset="-122"/>
              </a:rPr>
              <a:t>反馈：丙仓危废库内有酸性危废泄漏</a:t>
            </a:r>
            <a:r>
              <a:rPr lang="zh-CN" altLang="en-US" dirty="0" smtClean="0">
                <a:latin typeface="华文细黑" pitchFamily="2" charset="-122"/>
                <a:ea typeface="华文细黑" pitchFamily="2" charset="-122"/>
                <a:sym typeface="Wingdings" pitchFamily="2" charset="2"/>
              </a:rPr>
              <a:t>，</a:t>
            </a:r>
            <a:r>
              <a:rPr lang="en-US" altLang="zh-CN" dirty="0">
                <a:latin typeface="华文细黑" pitchFamily="2" charset="-122"/>
                <a:ea typeface="华文细黑" pitchFamily="2" charset="-122"/>
                <a:sym typeface="Wingdings" pitchFamily="2" charset="2"/>
              </a:rPr>
              <a:t>ERC</a:t>
            </a:r>
            <a:r>
              <a:rPr lang="zh-CN" altLang="en-US" dirty="0">
                <a:latin typeface="华文细黑" pitchFamily="2" charset="-122"/>
                <a:ea typeface="华文细黑" pitchFamily="2" charset="-122"/>
                <a:sym typeface="Wingdings" pitchFamily="2" charset="2"/>
              </a:rPr>
              <a:t>全厂广播召集仓库管理组成立</a:t>
            </a:r>
            <a:r>
              <a:rPr lang="en-US" altLang="zh-CN" dirty="0">
                <a:latin typeface="华文细黑" pitchFamily="2" charset="-122"/>
                <a:ea typeface="华文细黑" pitchFamily="2" charset="-122"/>
                <a:sym typeface="Wingdings" pitchFamily="2" charset="2"/>
              </a:rPr>
              <a:t>ERT</a:t>
            </a:r>
            <a:r>
              <a:rPr lang="zh-CN" altLang="en-US" dirty="0">
                <a:latin typeface="华文细黑" pitchFamily="2" charset="-122"/>
                <a:ea typeface="华文细黑" pitchFamily="2" charset="-122"/>
                <a:sym typeface="Wingdings" pitchFamily="2" charset="2"/>
              </a:rPr>
              <a:t>。指挥官了解情</a:t>
            </a:r>
            <a:r>
              <a:rPr lang="en-US" altLang="zh-CN" dirty="0">
                <a:latin typeface="华文细黑" pitchFamily="2" charset="-122"/>
                <a:ea typeface="华文细黑" pitchFamily="2" charset="-122"/>
                <a:sym typeface="Wingdings" pitchFamily="2" charset="2"/>
              </a:rPr>
              <a:t>.</a:t>
            </a:r>
            <a:r>
              <a:rPr lang="zh-CN" altLang="en-US" dirty="0">
                <a:latin typeface="华文细黑" pitchFamily="2" charset="-122"/>
                <a:ea typeface="华文细黑" pitchFamily="2" charset="-122"/>
                <a:sym typeface="Wingdings" pitchFamily="2" charset="2"/>
              </a:rPr>
              <a:t>况并分配任务，各小组根据安排完成任务</a:t>
            </a:r>
            <a:r>
              <a:rPr lang="en-US" altLang="zh-CN" dirty="0">
                <a:latin typeface="华文细黑" pitchFamily="2" charset="-122"/>
                <a:ea typeface="华文细黑" pitchFamily="2" charset="-122"/>
                <a:sym typeface="Wingdings" pitchFamily="2" charset="2"/>
              </a:rPr>
              <a:t>,</a:t>
            </a:r>
            <a:r>
              <a:rPr lang="zh-CN" altLang="en-US" dirty="0">
                <a:latin typeface="华文细黑" pitchFamily="2" charset="-122"/>
                <a:ea typeface="华文细黑" pitchFamily="2" charset="-122"/>
                <a:sym typeface="Wingdings" pitchFamily="2" charset="2"/>
              </a:rPr>
              <a:t>排除险情。</a:t>
            </a:r>
          </a:p>
        </p:txBody>
      </p:sp>
      <p:sp>
        <p:nvSpPr>
          <p:cNvPr id="4101" name="Rectangle 8"/>
          <p:cNvSpPr>
            <a:spLocks noChangeArrowheads="1"/>
          </p:cNvSpPr>
          <p:nvPr/>
        </p:nvSpPr>
        <p:spPr bwMode="auto">
          <a:xfrm>
            <a:off x="250825" y="2619375"/>
            <a:ext cx="8737600" cy="1919288"/>
          </a:xfrm>
          <a:prstGeom prst="rect">
            <a:avLst/>
          </a:prstGeom>
          <a:noFill/>
          <a:ln w="38100" cap="rnd" algn="ctr">
            <a:solidFill>
              <a:srgbClr val="FF99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a typeface="楷体_GB2312" pitchFamily="49" charset="-122"/>
            </a:endParaRPr>
          </a:p>
        </p:txBody>
      </p:sp>
      <p:sp>
        <p:nvSpPr>
          <p:cNvPr id="4102" name="Text Box 6"/>
          <p:cNvSpPr txBox="1">
            <a:spLocks noChangeArrowheads="1"/>
          </p:cNvSpPr>
          <p:nvPr/>
        </p:nvSpPr>
        <p:spPr bwMode="auto">
          <a:xfrm>
            <a:off x="234950" y="4713288"/>
            <a:ext cx="1176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a:buClr>
                <a:srgbClr val="FF3300"/>
              </a:buClr>
              <a:buSzPct val="80000"/>
              <a:buFont typeface="Wingdings" pitchFamily="2" charset="2"/>
              <a:buNone/>
            </a:pPr>
            <a:r>
              <a:rPr kumimoji="1" lang="zh-CN" altLang="en-US" sz="1600" b="1" dirty="0">
                <a:latin typeface="Verdana" pitchFamily="34" charset="0"/>
                <a:ea typeface="华文细黑" pitchFamily="2" charset="-122"/>
              </a:rPr>
              <a:t>总结评价：</a:t>
            </a:r>
          </a:p>
        </p:txBody>
      </p:sp>
      <p:sp>
        <p:nvSpPr>
          <p:cNvPr id="4103" name="Rectangle 7"/>
          <p:cNvSpPr>
            <a:spLocks noChangeArrowheads="1"/>
          </p:cNvSpPr>
          <p:nvPr/>
        </p:nvSpPr>
        <p:spPr bwMode="auto">
          <a:xfrm>
            <a:off x="4864675" y="4228898"/>
            <a:ext cx="1723549" cy="276999"/>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200" dirty="0" smtClean="0">
                <a:solidFill>
                  <a:srgbClr val="000000"/>
                </a:solidFill>
                <a:latin typeface="华文细黑" pitchFamily="2" charset="-122"/>
                <a:ea typeface="华文细黑" pitchFamily="2" charset="-122"/>
              </a:rPr>
              <a:t>对泄漏源放置防化袋内</a:t>
            </a:r>
            <a:endParaRPr lang="zh-CN" altLang="en-US" sz="1200" dirty="0">
              <a:solidFill>
                <a:srgbClr val="000000"/>
              </a:solidFill>
              <a:latin typeface="华文细黑" pitchFamily="2" charset="-122"/>
              <a:ea typeface="华文细黑" pitchFamily="2" charset="-122"/>
            </a:endParaRPr>
          </a:p>
        </p:txBody>
      </p:sp>
      <p:sp>
        <p:nvSpPr>
          <p:cNvPr id="4104" name="Rectangle 8"/>
          <p:cNvSpPr>
            <a:spLocks noChangeArrowheads="1"/>
          </p:cNvSpPr>
          <p:nvPr/>
        </p:nvSpPr>
        <p:spPr bwMode="auto">
          <a:xfrm>
            <a:off x="7106796" y="4219720"/>
            <a:ext cx="1415772" cy="276999"/>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200" dirty="0" smtClean="0">
                <a:solidFill>
                  <a:srgbClr val="000000"/>
                </a:solidFill>
                <a:latin typeface="华文细黑" pitchFamily="2" charset="-122"/>
                <a:ea typeface="华文细黑" pitchFamily="2" charset="-122"/>
              </a:rPr>
              <a:t>救灾完成进行除污</a:t>
            </a:r>
            <a:endParaRPr lang="zh-CN" altLang="en-US" sz="1200" dirty="0">
              <a:solidFill>
                <a:srgbClr val="000000"/>
              </a:solidFill>
              <a:latin typeface="华文细黑" pitchFamily="2" charset="-122"/>
              <a:ea typeface="华文细黑" pitchFamily="2" charset="-122"/>
            </a:endParaRPr>
          </a:p>
        </p:txBody>
      </p:sp>
      <p:sp>
        <p:nvSpPr>
          <p:cNvPr id="4105" name="Rectangle 9"/>
          <p:cNvSpPr>
            <a:spLocks noChangeArrowheads="1"/>
          </p:cNvSpPr>
          <p:nvPr/>
        </p:nvSpPr>
        <p:spPr bwMode="auto">
          <a:xfrm>
            <a:off x="688975" y="4238625"/>
            <a:ext cx="1250950" cy="274638"/>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200" dirty="0">
                <a:solidFill>
                  <a:srgbClr val="000000"/>
                </a:solidFill>
                <a:latin typeface="华文细黑" pitchFamily="2" charset="-122"/>
                <a:ea typeface="华文细黑" pitchFamily="2" charset="-122"/>
              </a:rPr>
              <a:t>指挥官分配任务</a:t>
            </a:r>
          </a:p>
        </p:txBody>
      </p:sp>
      <p:sp>
        <p:nvSpPr>
          <p:cNvPr id="4106" name="Rectangle 14"/>
          <p:cNvSpPr>
            <a:spLocks noChangeArrowheads="1"/>
          </p:cNvSpPr>
          <p:nvPr/>
        </p:nvSpPr>
        <p:spPr bwMode="auto">
          <a:xfrm>
            <a:off x="2943225" y="4238625"/>
            <a:ext cx="1031875" cy="274638"/>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200" dirty="0">
                <a:solidFill>
                  <a:srgbClr val="000000"/>
                </a:solidFill>
                <a:latin typeface="华文细黑" pitchFamily="2" charset="-122"/>
                <a:ea typeface="华文细黑" pitchFamily="2" charset="-122"/>
              </a:rPr>
              <a:t>ERT</a:t>
            </a:r>
            <a:r>
              <a:rPr lang="zh-CN" altLang="en-US" sz="1200" dirty="0">
                <a:solidFill>
                  <a:srgbClr val="000000"/>
                </a:solidFill>
                <a:latin typeface="华文细黑" pitchFamily="2" charset="-122"/>
                <a:ea typeface="华文细黑" pitchFamily="2" charset="-122"/>
              </a:rPr>
              <a:t>人员着装</a:t>
            </a:r>
          </a:p>
        </p:txBody>
      </p:sp>
      <p:sp>
        <p:nvSpPr>
          <p:cNvPr id="4107" name="AutoShape 12"/>
          <p:cNvSpPr>
            <a:spLocks noChangeArrowheads="1"/>
          </p:cNvSpPr>
          <p:nvPr/>
        </p:nvSpPr>
        <p:spPr bwMode="auto">
          <a:xfrm>
            <a:off x="349250" y="5175250"/>
            <a:ext cx="8204200" cy="951548"/>
          </a:xfrm>
          <a:prstGeom prst="roundRect">
            <a:avLst>
              <a:gd name="adj" fmla="val 21917"/>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r>
              <a:rPr lang="zh-CN" altLang="zh-CN" sz="1200" dirty="0"/>
              <a:t>※</a:t>
            </a:r>
            <a:r>
              <a:rPr lang="en-US" altLang="zh-CN" sz="1200" dirty="0"/>
              <a:t>   </a:t>
            </a:r>
            <a:r>
              <a:rPr lang="zh-CN" altLang="zh-CN" sz="1200" dirty="0"/>
              <a:t>事故</a:t>
            </a:r>
            <a:r>
              <a:rPr lang="zh-CN" altLang="zh-CN" sz="1200" dirty="0" smtClean="0"/>
              <a:t>指挥官</a:t>
            </a:r>
            <a:r>
              <a:rPr lang="zh-CN" altLang="en-US" sz="1200" dirty="0" smtClean="0"/>
              <a:t>依据当天风向，正确设立事故</a:t>
            </a:r>
            <a:r>
              <a:rPr lang="zh-CN" altLang="en-US" sz="1200" dirty="0"/>
              <a:t>指挥站，且</a:t>
            </a:r>
            <a:r>
              <a:rPr lang="zh-CN" altLang="zh-CN" sz="1200" dirty="0" smtClean="0"/>
              <a:t>正确对划分</a:t>
            </a:r>
            <a:r>
              <a:rPr lang="zh-CN" altLang="zh-CN" sz="1200" dirty="0"/>
              <a:t>管制区域冷、热、暖区；</a:t>
            </a:r>
          </a:p>
          <a:p>
            <a:r>
              <a:rPr lang="zh-CN" altLang="zh-CN" sz="1200" dirty="0"/>
              <a:t>※</a:t>
            </a:r>
            <a:r>
              <a:rPr lang="en-US" altLang="zh-CN" sz="1200" dirty="0"/>
              <a:t>   ERT</a:t>
            </a:r>
            <a:r>
              <a:rPr lang="zh-CN" altLang="zh-CN" sz="1200" dirty="0"/>
              <a:t>成员集结迅速并成立应急指挥中心，现场分组及救灾流程较明确</a:t>
            </a:r>
            <a:r>
              <a:rPr lang="en-US" altLang="zh-CN" sz="1200" dirty="0"/>
              <a:t>, </a:t>
            </a:r>
            <a:r>
              <a:rPr lang="zh-CN" altLang="zh-CN" sz="1200" dirty="0"/>
              <a:t>人员有无松散有</a:t>
            </a:r>
            <a:r>
              <a:rPr lang="zh-CN" altLang="zh-CN" sz="1200" dirty="0" smtClean="0"/>
              <a:t>紧迫感</a:t>
            </a:r>
            <a:r>
              <a:rPr lang="en-US" altLang="zh-CN" sz="1200" dirty="0" smtClean="0"/>
              <a:t>,</a:t>
            </a:r>
            <a:r>
              <a:rPr lang="zh-CN" altLang="en-US" sz="1200" dirty="0" smtClean="0"/>
              <a:t>抢救组组长使用步化器时声音略小；</a:t>
            </a:r>
            <a:endParaRPr lang="zh-CN" altLang="zh-CN" sz="1200" dirty="0"/>
          </a:p>
          <a:p>
            <a:r>
              <a:rPr lang="zh-CN" altLang="zh-CN" sz="1200" dirty="0" smtClean="0"/>
              <a:t>※</a:t>
            </a:r>
            <a:r>
              <a:rPr lang="en-US" altLang="zh-CN" sz="1200" dirty="0" smtClean="0"/>
              <a:t>   </a:t>
            </a:r>
            <a:r>
              <a:rPr lang="zh-CN" altLang="zh-CN" sz="1200" dirty="0" smtClean="0"/>
              <a:t>演习</a:t>
            </a:r>
            <a:r>
              <a:rPr lang="zh-CN" altLang="zh-CN" sz="1200" dirty="0"/>
              <a:t>整体考虑较为全面、充分</a:t>
            </a:r>
            <a:r>
              <a:rPr lang="zh-CN" altLang="zh-CN" sz="1200" dirty="0" smtClean="0"/>
              <a:t>，</a:t>
            </a:r>
            <a:r>
              <a:rPr lang="zh-CN" altLang="en-US" sz="1200" dirty="0" smtClean="0"/>
              <a:t>演习过程流畅，</a:t>
            </a:r>
            <a:r>
              <a:rPr lang="zh-CN" altLang="zh-CN" sz="1200" dirty="0" smtClean="0"/>
              <a:t>演习</a:t>
            </a:r>
            <a:r>
              <a:rPr lang="zh-CN" altLang="zh-CN" sz="1200" dirty="0"/>
              <a:t>整体状况</a:t>
            </a:r>
            <a:r>
              <a:rPr lang="zh-CN" altLang="zh-CN" sz="1200" dirty="0" smtClean="0"/>
              <a:t>较好</a:t>
            </a:r>
            <a:r>
              <a:rPr lang="zh-CN" altLang="en-US" sz="1200" dirty="0" smtClean="0"/>
              <a:t>。</a:t>
            </a:r>
            <a:endParaRPr lang="en-US" altLang="zh-CN" sz="1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3519" y="2779720"/>
            <a:ext cx="191947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512" y="2779720"/>
            <a:ext cx="191947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513" y="2789806"/>
            <a:ext cx="191947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791921"/>
            <a:ext cx="191947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212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1481" y="982246"/>
            <a:ext cx="8358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a:spcBef>
                <a:spcPct val="0"/>
              </a:spcBef>
              <a:defRPr/>
            </a:pPr>
            <a:r>
              <a:rPr lang="en-US" altLang="zh-CN" sz="1600" b="1" dirty="0" smtClean="0">
                <a:latin typeface="华文细黑" pitchFamily="2" charset="-122"/>
                <a:ea typeface="华文细黑" pitchFamily="2" charset="-122"/>
              </a:rPr>
              <a:t>2020 Q3 </a:t>
            </a:r>
            <a:r>
              <a:rPr lang="en-US" altLang="zh-CN" sz="1600" b="1" dirty="0">
                <a:latin typeface="华文细黑" pitchFamily="2" charset="-122"/>
                <a:ea typeface="华文细黑" pitchFamily="2" charset="-122"/>
              </a:rPr>
              <a:t>ES</a:t>
            </a:r>
            <a:r>
              <a:rPr lang="zh-CN" altLang="en-US" sz="1600" b="1" dirty="0">
                <a:latin typeface="华文细黑" pitchFamily="2" charset="-122"/>
                <a:ea typeface="华文细黑" pitchFamily="2" charset="-122"/>
              </a:rPr>
              <a:t> 废</a:t>
            </a:r>
            <a:r>
              <a:rPr lang="en-US" altLang="zh-CN" sz="1600" b="1" dirty="0">
                <a:latin typeface="华文细黑" pitchFamily="2" charset="-122"/>
                <a:ea typeface="华文细黑" pitchFamily="2" charset="-122"/>
              </a:rPr>
              <a:t>EKC</a:t>
            </a:r>
            <a:r>
              <a:rPr lang="zh-CN" altLang="en-US" sz="1600" b="1" dirty="0">
                <a:latin typeface="华文细黑" pitchFamily="2" charset="-122"/>
                <a:ea typeface="华文细黑" pitchFamily="2" charset="-122"/>
              </a:rPr>
              <a:t>泄漏救灾演习</a:t>
            </a:r>
          </a:p>
          <a:p>
            <a:pPr>
              <a:spcBef>
                <a:spcPct val="0"/>
              </a:spcBef>
              <a:defRPr/>
            </a:pPr>
            <a:endParaRPr lang="zh-CN" altLang="en-US" sz="1600" b="1" dirty="0">
              <a:latin typeface="华文细黑" pitchFamily="2" charset="-122"/>
              <a:ea typeface="华文细黑" pitchFamily="2" charset="-122"/>
            </a:endParaRPr>
          </a:p>
        </p:txBody>
      </p:sp>
      <p:sp>
        <p:nvSpPr>
          <p:cNvPr id="1085443" name="Rectangle 3"/>
          <p:cNvSpPr>
            <a:spLocks noChangeArrowheads="1"/>
          </p:cNvSpPr>
          <p:nvPr/>
        </p:nvSpPr>
        <p:spPr bwMode="auto">
          <a:xfrm>
            <a:off x="341313" y="368300"/>
            <a:ext cx="711041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en-US" altLang="zh-CN" sz="2800" b="1" dirty="0" smtClean="0">
                <a:solidFill>
                  <a:srgbClr val="000000"/>
                </a:solidFill>
                <a:effectLst>
                  <a:outerShdw blurRad="38100" dist="38100" dir="2700000" algn="tl">
                    <a:srgbClr val="C0C0C0"/>
                  </a:outerShdw>
                </a:effectLst>
              </a:rPr>
              <a:t>2020 </a:t>
            </a:r>
            <a:r>
              <a:rPr lang="en-US" altLang="zh-CN" sz="2800" b="1" dirty="0" smtClean="0">
                <a:solidFill>
                  <a:srgbClr val="000000"/>
                </a:solidFill>
                <a:effectLst>
                  <a:outerShdw blurRad="38100" dist="38100" dir="2700000" algn="tl">
                    <a:srgbClr val="C0C0C0"/>
                  </a:outerShdw>
                </a:effectLst>
              </a:rPr>
              <a:t> </a:t>
            </a:r>
            <a:r>
              <a:rPr lang="zh-CN" altLang="en-US" sz="2800" b="1" dirty="0" smtClean="0">
                <a:solidFill>
                  <a:srgbClr val="000000"/>
                </a:solidFill>
                <a:effectLst>
                  <a:outerShdw blurRad="38100" dist="38100" dir="2700000" algn="tl">
                    <a:srgbClr val="C0C0C0"/>
                  </a:outerShdw>
                </a:effectLst>
              </a:rPr>
              <a:t>废</a:t>
            </a:r>
            <a:r>
              <a:rPr lang="en-US" altLang="zh-CN" sz="2800" b="1" dirty="0" smtClean="0">
                <a:solidFill>
                  <a:srgbClr val="000000"/>
                </a:solidFill>
                <a:effectLst>
                  <a:outerShdw blurRad="38100" dist="38100" dir="2700000" algn="tl">
                    <a:srgbClr val="C0C0C0"/>
                  </a:outerShdw>
                </a:effectLst>
              </a:rPr>
              <a:t>EKC</a:t>
            </a:r>
            <a:r>
              <a:rPr lang="zh-CN" altLang="en-US" sz="2800" b="1" dirty="0" smtClean="0">
                <a:solidFill>
                  <a:srgbClr val="000000"/>
                </a:solidFill>
                <a:effectLst>
                  <a:outerShdw blurRad="38100" dist="38100" dir="2700000" algn="tl">
                    <a:srgbClr val="C0C0C0"/>
                  </a:outerShdw>
                </a:effectLst>
              </a:rPr>
              <a:t>泄漏救灾演习</a:t>
            </a:r>
            <a:endParaRPr lang="zh-CN" altLang="en-US" sz="2800" b="1" dirty="0">
              <a:solidFill>
                <a:srgbClr val="000000"/>
              </a:solidFill>
              <a:effectLst>
                <a:outerShdw blurRad="38100" dist="38100" dir="2700000" algn="tl">
                  <a:srgbClr val="C0C0C0"/>
                </a:outerShdw>
              </a:effectLst>
            </a:endParaRPr>
          </a:p>
        </p:txBody>
      </p:sp>
      <p:sp>
        <p:nvSpPr>
          <p:cNvPr id="4100" name="Text Box 4"/>
          <p:cNvSpPr txBox="1">
            <a:spLocks noChangeArrowheads="1"/>
          </p:cNvSpPr>
          <p:nvPr/>
        </p:nvSpPr>
        <p:spPr bwMode="auto">
          <a:xfrm>
            <a:off x="250825" y="1320800"/>
            <a:ext cx="8893175" cy="984885"/>
          </a:xfrm>
          <a:prstGeom prst="rect">
            <a:avLst/>
          </a:prstGeom>
          <a:solidFill>
            <a:srgbClr val="FFFFFF">
              <a:alpha val="50195"/>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a:spcBef>
                <a:spcPct val="0"/>
              </a:spcBef>
              <a:defRPr/>
            </a:pPr>
            <a:r>
              <a:rPr lang="zh-CN" altLang="en-US" dirty="0">
                <a:solidFill>
                  <a:srgbClr val="000000"/>
                </a:solidFill>
                <a:latin typeface="华文细黑" pitchFamily="2" charset="-122"/>
                <a:ea typeface="华文细黑" pitchFamily="2" charset="-122"/>
              </a:rPr>
              <a:t>演习主题：</a:t>
            </a:r>
            <a:r>
              <a:rPr lang="en-US" altLang="zh-CN" dirty="0">
                <a:solidFill>
                  <a:srgbClr val="000000"/>
                </a:solidFill>
                <a:latin typeface="华文细黑" pitchFamily="2" charset="-122"/>
                <a:ea typeface="华文细黑" pitchFamily="2" charset="-122"/>
              </a:rPr>
              <a:t>2020 Q3 ES</a:t>
            </a:r>
            <a:r>
              <a:rPr lang="zh-CN" altLang="en-US" dirty="0">
                <a:solidFill>
                  <a:srgbClr val="000000"/>
                </a:solidFill>
                <a:latin typeface="华文细黑" pitchFamily="2" charset="-122"/>
                <a:ea typeface="华文细黑" pitchFamily="2" charset="-122"/>
              </a:rPr>
              <a:t> 废</a:t>
            </a:r>
            <a:r>
              <a:rPr lang="en-US" altLang="zh-CN" dirty="0">
                <a:solidFill>
                  <a:srgbClr val="000000"/>
                </a:solidFill>
                <a:latin typeface="华文细黑" pitchFamily="2" charset="-122"/>
                <a:ea typeface="华文细黑" pitchFamily="2" charset="-122"/>
              </a:rPr>
              <a:t>EKC</a:t>
            </a:r>
            <a:r>
              <a:rPr lang="zh-CN" altLang="en-US" dirty="0">
                <a:solidFill>
                  <a:srgbClr val="000000"/>
                </a:solidFill>
                <a:latin typeface="华文细黑" pitchFamily="2" charset="-122"/>
                <a:ea typeface="华文细黑" pitchFamily="2" charset="-122"/>
              </a:rPr>
              <a:t>泄漏救灾演习</a:t>
            </a:r>
          </a:p>
          <a:p>
            <a:pPr>
              <a:buClr>
                <a:srgbClr val="FF3300"/>
              </a:buClr>
              <a:buSzPct val="80000"/>
            </a:pPr>
            <a:r>
              <a:rPr lang="zh-CN" altLang="en-US" dirty="0">
                <a:solidFill>
                  <a:srgbClr val="000000"/>
                </a:solidFill>
                <a:latin typeface="华文细黑" pitchFamily="2" charset="-122"/>
                <a:ea typeface="华文细黑" pitchFamily="2" charset="-122"/>
              </a:rPr>
              <a:t>演习时间</a:t>
            </a:r>
            <a:r>
              <a:rPr lang="zh-CN" altLang="en-US" dirty="0" smtClean="0">
                <a:solidFill>
                  <a:srgbClr val="000000"/>
                </a:solidFill>
                <a:latin typeface="华文细黑" pitchFamily="2" charset="-122"/>
                <a:ea typeface="华文细黑" pitchFamily="2" charset="-122"/>
              </a:rPr>
              <a:t>：</a:t>
            </a:r>
            <a:r>
              <a:rPr lang="en-US" altLang="zh-CN" dirty="0">
                <a:solidFill>
                  <a:srgbClr val="000000"/>
                </a:solidFill>
                <a:latin typeface="华文细黑" pitchFamily="2" charset="-122"/>
                <a:ea typeface="华文细黑" pitchFamily="2" charset="-122"/>
              </a:rPr>
              <a:t>9</a:t>
            </a:r>
            <a:r>
              <a:rPr lang="zh-CN" altLang="en-US" dirty="0" smtClean="0">
                <a:solidFill>
                  <a:srgbClr val="000000"/>
                </a:solidFill>
                <a:latin typeface="华文细黑" pitchFamily="2" charset="-122"/>
                <a:ea typeface="华文细黑" pitchFamily="2" charset="-122"/>
              </a:rPr>
              <a:t>月</a:t>
            </a:r>
            <a:r>
              <a:rPr lang="en-US" altLang="zh-CN" dirty="0">
                <a:solidFill>
                  <a:srgbClr val="000000"/>
                </a:solidFill>
                <a:latin typeface="华文细黑" pitchFamily="2" charset="-122"/>
                <a:ea typeface="华文细黑" pitchFamily="2" charset="-122"/>
              </a:rPr>
              <a:t>2</a:t>
            </a:r>
            <a:r>
              <a:rPr lang="zh-CN" altLang="en-US" dirty="0" smtClean="0">
                <a:solidFill>
                  <a:srgbClr val="000000"/>
                </a:solidFill>
                <a:latin typeface="华文细黑" pitchFamily="2" charset="-122"/>
                <a:ea typeface="华文细黑" pitchFamily="2" charset="-122"/>
              </a:rPr>
              <a:t>日 </a:t>
            </a:r>
            <a:r>
              <a:rPr lang="en-US" altLang="zh-CN" dirty="0" smtClean="0">
                <a:solidFill>
                  <a:srgbClr val="000000"/>
                </a:solidFill>
                <a:latin typeface="华文细黑" pitchFamily="2" charset="-122"/>
                <a:ea typeface="华文细黑" pitchFamily="2" charset="-122"/>
              </a:rPr>
              <a:t>10:00-10:40</a:t>
            </a:r>
            <a:endParaRPr lang="en-US" altLang="zh-CN" dirty="0">
              <a:solidFill>
                <a:srgbClr val="000000"/>
              </a:solidFill>
              <a:latin typeface="华文细黑" pitchFamily="2" charset="-122"/>
              <a:ea typeface="华文细黑" pitchFamily="2" charset="-122"/>
            </a:endParaRPr>
          </a:p>
          <a:p>
            <a:r>
              <a:rPr lang="zh-CN" altLang="en-US" dirty="0">
                <a:solidFill>
                  <a:srgbClr val="000000"/>
                </a:solidFill>
                <a:latin typeface="华文细黑" pitchFamily="2" charset="-122"/>
                <a:ea typeface="华文细黑" pitchFamily="2" charset="-122"/>
              </a:rPr>
              <a:t>演习背景</a:t>
            </a:r>
            <a:r>
              <a:rPr lang="zh-CN" altLang="en-US" dirty="0" smtClean="0">
                <a:solidFill>
                  <a:srgbClr val="000000"/>
                </a:solidFill>
                <a:latin typeface="华文细黑" pitchFamily="2" charset="-122"/>
                <a:ea typeface="华文细黑" pitchFamily="2" charset="-122"/>
              </a:rPr>
              <a:t>：</a:t>
            </a:r>
            <a:r>
              <a:rPr lang="en-US" altLang="zh-CN" dirty="0">
                <a:solidFill>
                  <a:srgbClr val="000000"/>
                </a:solidFill>
                <a:latin typeface="华文细黑" pitchFamily="2" charset="-122"/>
                <a:ea typeface="华文细黑" pitchFamily="2" charset="-122"/>
              </a:rPr>
              <a:t>10:00MC</a:t>
            </a:r>
            <a:r>
              <a:rPr lang="zh-CN" altLang="en-US" dirty="0">
                <a:solidFill>
                  <a:srgbClr val="000000"/>
                </a:solidFill>
                <a:latin typeface="华文细黑" pitchFamily="2" charset="-122"/>
                <a:ea typeface="华文细黑" pitchFamily="2" charset="-122"/>
              </a:rPr>
              <a:t>废</a:t>
            </a:r>
            <a:r>
              <a:rPr lang="en-US" altLang="zh-CN" dirty="0">
                <a:solidFill>
                  <a:srgbClr val="000000"/>
                </a:solidFill>
                <a:latin typeface="华文细黑" pitchFamily="2" charset="-122"/>
                <a:ea typeface="华文细黑" pitchFamily="2" charset="-122"/>
              </a:rPr>
              <a:t>EKC</a:t>
            </a:r>
            <a:r>
              <a:rPr lang="zh-CN" altLang="en-US" dirty="0">
                <a:solidFill>
                  <a:srgbClr val="000000"/>
                </a:solidFill>
                <a:latin typeface="华文细黑" pitchFamily="2" charset="-122"/>
                <a:ea typeface="华文细黑" pitchFamily="2" charset="-122"/>
              </a:rPr>
              <a:t>外运时，气化组值班发现吨桶底部手阀关不死，有泄漏，致电</a:t>
            </a:r>
            <a:r>
              <a:rPr lang="en-US" altLang="zh-CN" dirty="0">
                <a:solidFill>
                  <a:srgbClr val="000000"/>
                </a:solidFill>
                <a:latin typeface="华文细黑" pitchFamily="2" charset="-122"/>
                <a:ea typeface="华文细黑" pitchFamily="2" charset="-122"/>
              </a:rPr>
              <a:t>5110</a:t>
            </a:r>
            <a:r>
              <a:rPr lang="zh-CN" altLang="en-US" dirty="0">
                <a:solidFill>
                  <a:srgbClr val="000000"/>
                </a:solidFill>
                <a:latin typeface="华文细黑" pitchFamily="2" charset="-122"/>
                <a:ea typeface="华文细黑" pitchFamily="2" charset="-122"/>
              </a:rPr>
              <a:t>告知，立即广播成立</a:t>
            </a:r>
            <a:r>
              <a:rPr lang="en-US" altLang="zh-CN" dirty="0">
                <a:solidFill>
                  <a:srgbClr val="000000"/>
                </a:solidFill>
                <a:latin typeface="华文细黑" pitchFamily="2" charset="-122"/>
                <a:ea typeface="华文细黑" pitchFamily="2" charset="-122"/>
              </a:rPr>
              <a:t>ERO</a:t>
            </a:r>
            <a:r>
              <a:rPr lang="zh-CN" altLang="en-US" dirty="0">
                <a:solidFill>
                  <a:srgbClr val="000000"/>
                </a:solidFill>
                <a:latin typeface="华文细黑" pitchFamily="2" charset="-122"/>
                <a:ea typeface="华文细黑" pitchFamily="2" charset="-122"/>
              </a:rPr>
              <a:t>，并广播疏散该区域的人员至指定地点集结。</a:t>
            </a:r>
            <a:endParaRPr lang="zh-CN" altLang="en-US" dirty="0">
              <a:solidFill>
                <a:srgbClr val="000000"/>
              </a:solidFill>
              <a:latin typeface="华文细黑" pitchFamily="2" charset="-122"/>
              <a:ea typeface="华文细黑" pitchFamily="2" charset="-122"/>
              <a:sym typeface="Wingdings" pitchFamily="2" charset="2"/>
            </a:endParaRPr>
          </a:p>
        </p:txBody>
      </p:sp>
      <p:sp>
        <p:nvSpPr>
          <p:cNvPr id="4101" name="Rectangle 8"/>
          <p:cNvSpPr>
            <a:spLocks noChangeArrowheads="1"/>
          </p:cNvSpPr>
          <p:nvPr/>
        </p:nvSpPr>
        <p:spPr bwMode="auto">
          <a:xfrm>
            <a:off x="250825" y="2619375"/>
            <a:ext cx="8737600" cy="1919288"/>
          </a:xfrm>
          <a:prstGeom prst="rect">
            <a:avLst/>
          </a:prstGeom>
          <a:noFill/>
          <a:ln w="38100" cap="rnd" algn="ctr">
            <a:solidFill>
              <a:srgbClr val="FF99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a typeface="楷体_GB2312" pitchFamily="49" charset="-122"/>
            </a:endParaRPr>
          </a:p>
        </p:txBody>
      </p:sp>
      <p:sp>
        <p:nvSpPr>
          <p:cNvPr id="4102" name="Text Box 6"/>
          <p:cNvSpPr txBox="1">
            <a:spLocks noChangeArrowheads="1"/>
          </p:cNvSpPr>
          <p:nvPr/>
        </p:nvSpPr>
        <p:spPr bwMode="auto">
          <a:xfrm>
            <a:off x="234950" y="4713288"/>
            <a:ext cx="1176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Arial" charset="0"/>
                <a:ea typeface="仿宋_GB2312" pitchFamily="49" charset="-122"/>
              </a:defRPr>
            </a:lvl1pPr>
            <a:lvl2pPr marL="742950" indent="-285750">
              <a:defRPr sz="1400">
                <a:solidFill>
                  <a:schemeClr val="tx1"/>
                </a:solidFill>
                <a:latin typeface="Arial" charset="0"/>
                <a:ea typeface="仿宋_GB2312" pitchFamily="49" charset="-122"/>
              </a:defRPr>
            </a:lvl2pPr>
            <a:lvl3pPr marL="1143000" indent="-228600">
              <a:defRPr sz="1400">
                <a:solidFill>
                  <a:schemeClr val="tx1"/>
                </a:solidFill>
                <a:latin typeface="Arial" charset="0"/>
                <a:ea typeface="仿宋_GB2312" pitchFamily="49" charset="-122"/>
              </a:defRPr>
            </a:lvl3pPr>
            <a:lvl4pPr marL="1600200" indent="-228600">
              <a:defRPr sz="1400">
                <a:solidFill>
                  <a:schemeClr val="tx1"/>
                </a:solidFill>
                <a:latin typeface="Arial" charset="0"/>
                <a:ea typeface="仿宋_GB2312" pitchFamily="49" charset="-122"/>
              </a:defRPr>
            </a:lvl4pPr>
            <a:lvl5pPr marL="2057400" indent="-228600">
              <a:defRPr sz="1400">
                <a:solidFill>
                  <a:schemeClr val="tx1"/>
                </a:solidFill>
                <a:latin typeface="Arial" charset="0"/>
                <a:ea typeface="仿宋_GB2312" pitchFamily="49" charset="-122"/>
              </a:defRPr>
            </a:lvl5pPr>
            <a:lvl6pPr marL="2514600" indent="-228600" algn="ctr" eaLnBrk="0" fontAlgn="base" hangingPunct="0">
              <a:spcBef>
                <a:spcPct val="50000"/>
              </a:spcBef>
              <a:spcAft>
                <a:spcPct val="0"/>
              </a:spcAft>
              <a:defRPr sz="1400">
                <a:solidFill>
                  <a:schemeClr val="tx1"/>
                </a:solidFill>
                <a:latin typeface="Arial" charset="0"/>
                <a:ea typeface="仿宋_GB2312" pitchFamily="49" charset="-122"/>
              </a:defRPr>
            </a:lvl6pPr>
            <a:lvl7pPr marL="2971800" indent="-228600" algn="ctr" eaLnBrk="0" fontAlgn="base" hangingPunct="0">
              <a:spcBef>
                <a:spcPct val="50000"/>
              </a:spcBef>
              <a:spcAft>
                <a:spcPct val="0"/>
              </a:spcAft>
              <a:defRPr sz="1400">
                <a:solidFill>
                  <a:schemeClr val="tx1"/>
                </a:solidFill>
                <a:latin typeface="Arial" charset="0"/>
                <a:ea typeface="仿宋_GB2312" pitchFamily="49" charset="-122"/>
              </a:defRPr>
            </a:lvl7pPr>
            <a:lvl8pPr marL="3429000" indent="-228600" algn="ctr" eaLnBrk="0" fontAlgn="base" hangingPunct="0">
              <a:spcBef>
                <a:spcPct val="50000"/>
              </a:spcBef>
              <a:spcAft>
                <a:spcPct val="0"/>
              </a:spcAft>
              <a:defRPr sz="1400">
                <a:solidFill>
                  <a:schemeClr val="tx1"/>
                </a:solidFill>
                <a:latin typeface="Arial" charset="0"/>
                <a:ea typeface="仿宋_GB2312" pitchFamily="49" charset="-122"/>
              </a:defRPr>
            </a:lvl8pPr>
            <a:lvl9pPr marL="3886200" indent="-228600" algn="ctr" eaLnBrk="0" fontAlgn="base" hangingPunct="0">
              <a:spcBef>
                <a:spcPct val="50000"/>
              </a:spcBef>
              <a:spcAft>
                <a:spcPct val="0"/>
              </a:spcAft>
              <a:defRPr sz="1400">
                <a:solidFill>
                  <a:schemeClr val="tx1"/>
                </a:solidFill>
                <a:latin typeface="Arial" charset="0"/>
                <a:ea typeface="仿宋_GB2312" pitchFamily="49" charset="-122"/>
              </a:defRPr>
            </a:lvl9pPr>
          </a:lstStyle>
          <a:p>
            <a:pPr>
              <a:buClr>
                <a:srgbClr val="FF3300"/>
              </a:buClr>
              <a:buSzPct val="80000"/>
              <a:buFont typeface="Wingdings" pitchFamily="2" charset="2"/>
              <a:buNone/>
            </a:pPr>
            <a:r>
              <a:rPr kumimoji="1" lang="zh-CN" altLang="en-US" sz="1600" b="1" dirty="0">
                <a:latin typeface="Verdana" pitchFamily="34" charset="0"/>
                <a:ea typeface="华文细黑" pitchFamily="2" charset="-122"/>
              </a:rPr>
              <a:t>总结评价：</a:t>
            </a:r>
          </a:p>
        </p:txBody>
      </p:sp>
      <p:sp>
        <p:nvSpPr>
          <p:cNvPr id="4104" name="Rectangle 8"/>
          <p:cNvSpPr>
            <a:spLocks noChangeArrowheads="1"/>
          </p:cNvSpPr>
          <p:nvPr/>
        </p:nvSpPr>
        <p:spPr bwMode="auto">
          <a:xfrm>
            <a:off x="7596336" y="4251390"/>
            <a:ext cx="800219" cy="276999"/>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200" dirty="0">
                <a:solidFill>
                  <a:srgbClr val="000000"/>
                </a:solidFill>
                <a:latin typeface="华文细黑" pitchFamily="2" charset="-122"/>
                <a:ea typeface="华文细黑" pitchFamily="2" charset="-122"/>
              </a:rPr>
              <a:t>现场救灾</a:t>
            </a:r>
            <a:endParaRPr lang="en-US" altLang="zh-CN" sz="1200" dirty="0">
              <a:solidFill>
                <a:srgbClr val="000000"/>
              </a:solidFill>
              <a:latin typeface="华文细黑" pitchFamily="2" charset="-122"/>
              <a:ea typeface="华文细黑" pitchFamily="2" charset="-122"/>
            </a:endParaRPr>
          </a:p>
        </p:txBody>
      </p:sp>
      <p:sp>
        <p:nvSpPr>
          <p:cNvPr id="4106" name="Rectangle 14"/>
          <p:cNvSpPr>
            <a:spLocks noChangeArrowheads="1"/>
          </p:cNvSpPr>
          <p:nvPr/>
        </p:nvSpPr>
        <p:spPr bwMode="auto">
          <a:xfrm>
            <a:off x="2806060" y="4230373"/>
            <a:ext cx="1040670" cy="276999"/>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200" dirty="0" smtClean="0">
                <a:solidFill>
                  <a:srgbClr val="000000"/>
                </a:solidFill>
                <a:latin typeface="华文细黑" pitchFamily="2" charset="-122"/>
                <a:ea typeface="华文细黑" pitchFamily="2" charset="-122"/>
              </a:rPr>
              <a:t>ERT</a:t>
            </a:r>
            <a:r>
              <a:rPr lang="zh-CN" altLang="en-US" sz="1200" dirty="0" smtClean="0">
                <a:solidFill>
                  <a:srgbClr val="000000"/>
                </a:solidFill>
                <a:latin typeface="华文细黑" pitchFamily="2" charset="-122"/>
                <a:ea typeface="华文细黑" pitchFamily="2" charset="-122"/>
              </a:rPr>
              <a:t>人员着装</a:t>
            </a:r>
            <a:endParaRPr lang="zh-CN" altLang="en-US" sz="1200" dirty="0">
              <a:solidFill>
                <a:srgbClr val="000000"/>
              </a:solidFill>
              <a:latin typeface="华文细黑" pitchFamily="2" charset="-122"/>
              <a:ea typeface="华文细黑" pitchFamily="2" charset="-122"/>
            </a:endParaRPr>
          </a:p>
        </p:txBody>
      </p:sp>
      <p:sp>
        <p:nvSpPr>
          <p:cNvPr id="4107" name="AutoShape 12"/>
          <p:cNvSpPr>
            <a:spLocks noChangeArrowheads="1"/>
          </p:cNvSpPr>
          <p:nvPr/>
        </p:nvSpPr>
        <p:spPr bwMode="auto">
          <a:xfrm>
            <a:off x="349250" y="5175250"/>
            <a:ext cx="8204200" cy="951548"/>
          </a:xfrm>
          <a:prstGeom prst="roundRect">
            <a:avLst>
              <a:gd name="adj" fmla="val 21917"/>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r>
              <a:rPr lang="zh-CN" altLang="zh-CN" sz="1200" dirty="0" smtClean="0"/>
              <a:t>※ </a:t>
            </a:r>
            <a:r>
              <a:rPr lang="zh-CN" altLang="zh-CN" sz="1200" dirty="0"/>
              <a:t>事故</a:t>
            </a:r>
            <a:r>
              <a:rPr lang="zh-CN" altLang="zh-CN" sz="1200" dirty="0" smtClean="0"/>
              <a:t>指挥官</a:t>
            </a:r>
            <a:r>
              <a:rPr lang="zh-CN" altLang="en-US" sz="1200" dirty="0" smtClean="0"/>
              <a:t>依据当天风向，正确设立指挥中心，正确划分冷热暖区；</a:t>
            </a:r>
            <a:endParaRPr lang="en-US" altLang="zh-CN" sz="1200" dirty="0" smtClean="0"/>
          </a:p>
          <a:p>
            <a:r>
              <a:rPr lang="zh-CN" altLang="zh-CN" sz="1200" dirty="0" smtClean="0"/>
              <a:t>※</a:t>
            </a:r>
            <a:r>
              <a:rPr lang="en-US" altLang="zh-CN" sz="1200" dirty="0" smtClean="0"/>
              <a:t> </a:t>
            </a:r>
            <a:r>
              <a:rPr lang="zh-CN" altLang="en-US" sz="1200" dirty="0" smtClean="0"/>
              <a:t>支援组冷、热、暖区隔离迅速，抢救组个别人员</a:t>
            </a:r>
            <a:r>
              <a:rPr lang="en-US" altLang="zh-CN" sz="1200" dirty="0" smtClean="0"/>
              <a:t>PPE</a:t>
            </a:r>
            <a:r>
              <a:rPr lang="zh-CN" altLang="en-US" sz="1200" dirty="0" smtClean="0"/>
              <a:t>穿戴步骤不够熟练，后续培训有待加强；</a:t>
            </a:r>
            <a:endParaRPr lang="en-US" altLang="zh-CN" sz="1200" dirty="0" smtClean="0"/>
          </a:p>
          <a:p>
            <a:r>
              <a:rPr lang="zh-CN" altLang="zh-CN" sz="1200" dirty="0" smtClean="0"/>
              <a:t>※ </a:t>
            </a:r>
            <a:r>
              <a:rPr lang="en-US" altLang="zh-CN" sz="1200" dirty="0" smtClean="0"/>
              <a:t> ERT</a:t>
            </a:r>
            <a:r>
              <a:rPr lang="zh-CN" altLang="zh-CN" sz="1200" dirty="0"/>
              <a:t>成员集结</a:t>
            </a:r>
            <a:r>
              <a:rPr lang="zh-CN" altLang="zh-CN" sz="1200" dirty="0" smtClean="0"/>
              <a:t>迅速</a:t>
            </a:r>
            <a:r>
              <a:rPr lang="zh-CN" altLang="en-US" sz="1200" dirty="0" smtClean="0"/>
              <a:t>，救灾组组长指挥得当，废液外运厂商积极参与救灾，</a:t>
            </a:r>
            <a:r>
              <a:rPr lang="zh-CN" altLang="en-US" sz="1200" dirty="0"/>
              <a:t>泄漏吨桶内液体已转移至备用吨</a:t>
            </a:r>
            <a:r>
              <a:rPr lang="zh-CN" altLang="en-US" sz="1200" dirty="0" smtClean="0"/>
              <a:t>桶，演习</a:t>
            </a:r>
            <a:r>
              <a:rPr lang="zh-CN" altLang="en-US" sz="1200" dirty="0"/>
              <a:t>整体效果</a:t>
            </a:r>
            <a:r>
              <a:rPr lang="zh-CN" altLang="en-US" sz="1200" dirty="0" smtClean="0"/>
              <a:t>较好。</a:t>
            </a:r>
            <a:endParaRPr lang="zh-CN" altLang="zh-CN" sz="1200" dirty="0"/>
          </a:p>
        </p:txBody>
      </p:sp>
      <p:sp>
        <p:nvSpPr>
          <p:cNvPr id="14" name="Rectangle 9"/>
          <p:cNvSpPr>
            <a:spLocks noChangeArrowheads="1"/>
          </p:cNvSpPr>
          <p:nvPr/>
        </p:nvSpPr>
        <p:spPr bwMode="auto">
          <a:xfrm>
            <a:off x="688975" y="4238625"/>
            <a:ext cx="1250950" cy="274638"/>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200" dirty="0">
                <a:solidFill>
                  <a:srgbClr val="000000"/>
                </a:solidFill>
                <a:latin typeface="华文细黑" pitchFamily="2" charset="-122"/>
                <a:ea typeface="华文细黑" pitchFamily="2" charset="-122"/>
              </a:rPr>
              <a:t>指挥官分配任务</a:t>
            </a:r>
          </a:p>
        </p:txBody>
      </p:sp>
      <p:sp>
        <p:nvSpPr>
          <p:cNvPr id="17" name="Rectangle 8"/>
          <p:cNvSpPr>
            <a:spLocks noChangeArrowheads="1"/>
          </p:cNvSpPr>
          <p:nvPr/>
        </p:nvSpPr>
        <p:spPr bwMode="auto">
          <a:xfrm>
            <a:off x="5220072" y="4234270"/>
            <a:ext cx="800219" cy="276999"/>
          </a:xfrm>
          <a:prstGeom prst="rect">
            <a:avLst/>
          </a:prstGeom>
          <a:noFill/>
          <a:ln>
            <a:noFill/>
          </a:ln>
          <a:effectLst/>
          <a:extLst>
            <a:ext uri="{909E8E84-426E-40DD-AFC4-6F175D3DCCD1}">
              <a14:hiddenFill xmlns:a14="http://schemas.microsoft.com/office/drawing/2010/main">
                <a:solidFill>
                  <a:srgbClr val="33CCCC">
                    <a:alpha val="70195"/>
                  </a:srgbClr>
                </a:solidFill>
              </a14:hiddenFill>
            </a:ext>
            <a:ext uri="{91240B29-F687-4F45-9708-019B960494DF}">
              <a14:hiddenLine xmlns:a14="http://schemas.microsoft.com/office/drawing/2010/main" w="254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1200" dirty="0" smtClean="0">
                <a:solidFill>
                  <a:srgbClr val="000000"/>
                </a:solidFill>
                <a:latin typeface="华文细黑" pitchFamily="2" charset="-122"/>
                <a:ea typeface="华文细黑" pitchFamily="2" charset="-122"/>
              </a:rPr>
              <a:t>现场搜寻</a:t>
            </a:r>
            <a:endParaRPr lang="en-US" altLang="zh-CN" sz="1200" dirty="0">
              <a:solidFill>
                <a:srgbClr val="000000"/>
              </a:solidFill>
              <a:latin typeface="华文细黑" pitchFamily="2" charset="-122"/>
              <a:ea typeface="华文细黑" pitchFamily="2" charset="-122"/>
            </a:endParaRPr>
          </a:p>
        </p:txBody>
      </p:sp>
      <p:pic>
        <p:nvPicPr>
          <p:cNvPr id="1026" name="Picture 2" descr="\\10.4.50.16\fab2文件库\FAB2_晶圆二厂\FAB2_工安组\演习照片\SAM_2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752" y="2781088"/>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0.4.50.16\fab2文件库\FAB2_晶圆二厂\FAB2_工安组\演习照片\SAM_2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0472" y="2781088"/>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4.50.16\fab2文件库\FAB2_晶圆二厂\FAB2_工安组\演习照片\SAM_24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9992" y="2781088"/>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0.4.50.16\fab2文件库\FAB2_晶圆二厂\FAB2_工安组\演习照片\SAM_24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0232" y="2780928"/>
            <a:ext cx="192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2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442417" y="1844824"/>
            <a:ext cx="8229600" cy="5013176"/>
          </a:xfrm>
          <a:prstGeom prst="rect">
            <a:avLst/>
          </a:prstGeom>
          <a:noFill/>
          <a:ln w="9525">
            <a:noFill/>
            <a:miter lim="800000"/>
            <a:headEnd/>
            <a:tailEnd/>
          </a:ln>
        </p:spPr>
        <p:txBody>
          <a:bodyPr anchor="ctr"/>
          <a:lstStyle/>
          <a:p>
            <a:pPr eaLnBrk="0" hangingPunct="0">
              <a:lnSpc>
                <a:spcPct val="150000"/>
              </a:lnSpc>
            </a:pPr>
            <a:r>
              <a:rPr lang="zh-CN" altLang="en-US" sz="2000" dirty="0" smtClean="0">
                <a:solidFill>
                  <a:schemeClr val="tx1"/>
                </a:solidFill>
                <a:latin typeface="幼圆" pitchFamily="49" charset="-122"/>
              </a:rPr>
              <a:t>演练</a:t>
            </a:r>
            <a:r>
              <a:rPr lang="zh-CN" altLang="en-US" sz="2000" dirty="0">
                <a:solidFill>
                  <a:schemeClr val="tx1"/>
                </a:solidFill>
                <a:latin typeface="幼圆" pitchFamily="49" charset="-122"/>
              </a:rPr>
              <a:t>时间</a:t>
            </a:r>
            <a:r>
              <a:rPr lang="zh-CN" altLang="en-US" sz="2000" dirty="0" smtClean="0">
                <a:solidFill>
                  <a:schemeClr val="tx1"/>
                </a:solidFill>
                <a:latin typeface="幼圆" pitchFamily="49" charset="-122"/>
              </a:rPr>
              <a:t>：</a:t>
            </a:r>
            <a:r>
              <a:rPr lang="en-US" altLang="zh-CN" sz="2000" dirty="0" smtClean="0">
                <a:solidFill>
                  <a:schemeClr val="tx1"/>
                </a:solidFill>
                <a:latin typeface="幼圆" pitchFamily="49" charset="-122"/>
              </a:rPr>
              <a:t>2021.11.19</a:t>
            </a:r>
            <a:br>
              <a:rPr lang="en-US" altLang="zh-CN" sz="2000" dirty="0" smtClean="0">
                <a:solidFill>
                  <a:schemeClr val="tx1"/>
                </a:solidFill>
                <a:latin typeface="幼圆" pitchFamily="49" charset="-122"/>
              </a:rPr>
            </a:br>
            <a:r>
              <a:rPr lang="zh-CN" altLang="en-US" sz="2000" dirty="0">
                <a:solidFill>
                  <a:schemeClr val="tx1"/>
                </a:solidFill>
                <a:latin typeface="幼圆" pitchFamily="49" charset="-122"/>
              </a:rPr>
              <a:t>演练地点</a:t>
            </a:r>
            <a:r>
              <a:rPr lang="zh-CN" altLang="en-US" sz="2000" dirty="0" smtClean="0">
                <a:solidFill>
                  <a:schemeClr val="tx1"/>
                </a:solidFill>
                <a:latin typeface="幼圆" pitchFamily="49" charset="-122"/>
              </a:rPr>
              <a:t>：</a:t>
            </a:r>
            <a:r>
              <a:rPr lang="en-US" altLang="zh-CN" sz="2000" dirty="0" smtClean="0">
                <a:solidFill>
                  <a:schemeClr val="tx1"/>
                </a:solidFill>
                <a:latin typeface="幼圆" pitchFamily="49" charset="-122"/>
              </a:rPr>
              <a:t>CUB</a:t>
            </a:r>
            <a:r>
              <a:rPr lang="zh-CN" altLang="en-US" sz="2000" dirty="0" smtClean="0">
                <a:solidFill>
                  <a:schemeClr val="tx1"/>
                </a:solidFill>
                <a:latin typeface="幼圆" pitchFamily="49" charset="-122"/>
              </a:rPr>
              <a:t>加药码头</a:t>
            </a:r>
            <a:r>
              <a:rPr lang="zh-CN" altLang="en-US" sz="2000" dirty="0">
                <a:solidFill>
                  <a:schemeClr val="tx1"/>
                </a:solidFill>
                <a:latin typeface="幼圆" pitchFamily="49" charset="-122"/>
              </a:rPr>
              <a:t>区域</a:t>
            </a:r>
            <a:endParaRPr lang="en-US" altLang="zh-CN" sz="2000" dirty="0" smtClean="0">
              <a:solidFill>
                <a:schemeClr val="tx1"/>
              </a:solidFill>
              <a:latin typeface="幼圆" pitchFamily="49" charset="-122"/>
            </a:endParaRPr>
          </a:p>
          <a:p>
            <a:pPr eaLnBrk="0" hangingPunct="0">
              <a:lnSpc>
                <a:spcPct val="150000"/>
              </a:lnSpc>
            </a:pPr>
            <a:r>
              <a:rPr lang="zh-CN" altLang="en-US" sz="2000" dirty="0">
                <a:solidFill>
                  <a:schemeClr val="tx1"/>
                </a:solidFill>
                <a:latin typeface="幼圆" pitchFamily="49" charset="-122"/>
              </a:rPr>
              <a:t>演练部门</a:t>
            </a:r>
            <a:r>
              <a:rPr lang="zh-CN" altLang="en-US" sz="2000" dirty="0" smtClean="0">
                <a:solidFill>
                  <a:schemeClr val="tx1"/>
                </a:solidFill>
                <a:latin typeface="幼圆" pitchFamily="49" charset="-122"/>
              </a:rPr>
              <a:t>：动力设施部 </a:t>
            </a:r>
            <a:r>
              <a:rPr lang="en-US" altLang="zh-CN" sz="2000" dirty="0" smtClean="0">
                <a:solidFill>
                  <a:schemeClr val="tx1"/>
                </a:solidFill>
                <a:latin typeface="幼圆" pitchFamily="49" charset="-122"/>
              </a:rPr>
              <a:t>&amp; CSMC EHS &amp; </a:t>
            </a:r>
            <a:r>
              <a:rPr lang="en-US" altLang="zh-CN" sz="2000" dirty="0">
                <a:solidFill>
                  <a:schemeClr val="tx1"/>
                </a:solidFill>
                <a:latin typeface="幼圆" pitchFamily="49" charset="-122"/>
              </a:rPr>
              <a:t>CSMC </a:t>
            </a:r>
            <a:r>
              <a:rPr lang="en-US" altLang="zh-CN" sz="2000" dirty="0" smtClean="0">
                <a:solidFill>
                  <a:schemeClr val="tx1"/>
                </a:solidFill>
                <a:latin typeface="幼圆" pitchFamily="49" charset="-122"/>
              </a:rPr>
              <a:t>ERC</a:t>
            </a:r>
          </a:p>
          <a:p>
            <a:pPr eaLnBrk="0" hangingPunct="0">
              <a:lnSpc>
                <a:spcPct val="150000"/>
              </a:lnSpc>
            </a:pPr>
            <a:r>
              <a:rPr lang="zh-CN" altLang="en-US" sz="2000" dirty="0" smtClean="0">
                <a:solidFill>
                  <a:schemeClr val="tx1"/>
                </a:solidFill>
                <a:latin typeface="幼圆" pitchFamily="49" charset="-122"/>
              </a:rPr>
              <a:t>演练场景：</a:t>
            </a:r>
            <a:r>
              <a:rPr lang="en-US" altLang="zh-CN" sz="2000" dirty="0" smtClean="0">
                <a:solidFill>
                  <a:schemeClr val="tx1"/>
                </a:solidFill>
                <a:latin typeface="幼圆" pitchFamily="49" charset="-122"/>
              </a:rPr>
              <a:t>CUB</a:t>
            </a:r>
            <a:r>
              <a:rPr lang="zh-CN" altLang="en-US" sz="2000" dirty="0" smtClean="0">
                <a:solidFill>
                  <a:schemeClr val="tx1"/>
                </a:solidFill>
                <a:latin typeface="幼圆" pitchFamily="49" charset="-122"/>
              </a:rPr>
              <a:t>加药码头发生氢氧化钠泄露至雨水管路事故，事故紧急应变小组立刻关闭雨水紧急截断阀防止雨水外排，使用潜污泵将受污染的雨水先输送至事故应急池，再使用事故应急池配套提升泵将受污染的雨水输送至废水站内进行处理。</a:t>
            </a:r>
            <a:endParaRPr lang="en-US" altLang="zh-CN" sz="2000" dirty="0" smtClean="0">
              <a:solidFill>
                <a:schemeClr val="tx1"/>
              </a:solidFill>
              <a:latin typeface="幼圆" pitchFamily="49" charset="-122"/>
            </a:endParaRPr>
          </a:p>
          <a:p>
            <a:pPr eaLnBrk="0" hangingPunct="0">
              <a:lnSpc>
                <a:spcPct val="150000"/>
              </a:lnSpc>
            </a:pPr>
            <a:r>
              <a:rPr lang="zh-CN" altLang="en-US" sz="2000" dirty="0" smtClean="0">
                <a:solidFill>
                  <a:schemeClr val="tx1"/>
                </a:solidFill>
                <a:latin typeface="幼圆" pitchFamily="49" charset="-122"/>
              </a:rPr>
              <a:t>演练目的：</a:t>
            </a:r>
            <a:r>
              <a:rPr kumimoji="0" lang="zh-CN" altLang="en-US" sz="2000" dirty="0" smtClean="0">
                <a:solidFill>
                  <a:schemeClr val="tx1"/>
                </a:solidFill>
              </a:rPr>
              <a:t>促使动力</a:t>
            </a:r>
            <a:r>
              <a:rPr kumimoji="0" lang="zh-CN" altLang="en-US" sz="2000" dirty="0">
                <a:solidFill>
                  <a:schemeClr val="tx1"/>
                </a:solidFill>
              </a:rPr>
              <a:t>设施部相关人员</a:t>
            </a:r>
            <a:r>
              <a:rPr kumimoji="0" lang="zh-CN" altLang="en-US" sz="2000" dirty="0" smtClean="0">
                <a:solidFill>
                  <a:schemeClr val="tx1"/>
                </a:solidFill>
              </a:rPr>
              <a:t>熟悉</a:t>
            </a:r>
            <a:r>
              <a:rPr kumimoji="0" lang="en-US" altLang="zh-CN" sz="2000" dirty="0" smtClean="0">
                <a:solidFill>
                  <a:schemeClr val="tx1"/>
                </a:solidFill>
              </a:rPr>
              <a:t>CUB</a:t>
            </a:r>
            <a:r>
              <a:rPr kumimoji="0" lang="zh-CN" altLang="en-US" sz="2000" dirty="0" smtClean="0">
                <a:solidFill>
                  <a:schemeClr val="tx1"/>
                </a:solidFill>
              </a:rPr>
              <a:t>加药码头区域化学品泄漏至雨水时</a:t>
            </a:r>
            <a:r>
              <a:rPr kumimoji="0" lang="zh-CN" altLang="en-US" sz="2000" dirty="0">
                <a:solidFill>
                  <a:schemeClr val="tx1"/>
                </a:solidFill>
              </a:rPr>
              <a:t>的紧急处理方法及处理流程</a:t>
            </a:r>
            <a:r>
              <a:rPr kumimoji="0" lang="zh-CN" altLang="en-US" sz="2000" dirty="0" smtClean="0">
                <a:solidFill>
                  <a:schemeClr val="tx1"/>
                </a:solidFill>
              </a:rPr>
              <a:t>。</a:t>
            </a:r>
            <a:endParaRPr kumimoji="0" lang="en-US" altLang="zh-CN" sz="2000" dirty="0" smtClean="0">
              <a:solidFill>
                <a:schemeClr val="tx1"/>
              </a:solidFill>
            </a:endParaRPr>
          </a:p>
          <a:p>
            <a:pPr eaLnBrk="0" hangingPunct="0">
              <a:lnSpc>
                <a:spcPct val="150000"/>
              </a:lnSpc>
            </a:pPr>
            <a:r>
              <a:rPr kumimoji="0" lang="zh-CN" altLang="en-US" sz="2000" dirty="0" smtClean="0">
                <a:solidFill>
                  <a:schemeClr val="tx1"/>
                </a:solidFill>
              </a:rPr>
              <a:t>演练效果：通过本次演练，</a:t>
            </a:r>
            <a:r>
              <a:rPr kumimoji="0" lang="zh-CN" altLang="en-US" sz="2000" dirty="0">
                <a:solidFill>
                  <a:schemeClr val="tx1"/>
                </a:solidFill>
              </a:rPr>
              <a:t>动力设施部相关</a:t>
            </a:r>
            <a:r>
              <a:rPr kumimoji="0" lang="zh-CN" altLang="en-US" sz="2000" dirty="0" smtClean="0">
                <a:solidFill>
                  <a:schemeClr val="tx1"/>
                </a:solidFill>
              </a:rPr>
              <a:t>人员熟悉和掌握了</a:t>
            </a:r>
            <a:r>
              <a:rPr kumimoji="0" lang="en-US" altLang="zh-CN" sz="2000" dirty="0" smtClean="0">
                <a:solidFill>
                  <a:schemeClr val="tx1"/>
                </a:solidFill>
              </a:rPr>
              <a:t>CUB</a:t>
            </a:r>
            <a:r>
              <a:rPr kumimoji="0" lang="zh-CN" altLang="en-US" sz="2000" dirty="0">
                <a:solidFill>
                  <a:schemeClr val="tx1"/>
                </a:solidFill>
              </a:rPr>
              <a:t>加药</a:t>
            </a:r>
            <a:r>
              <a:rPr kumimoji="0" lang="zh-CN" altLang="en-US" sz="2000" dirty="0" smtClean="0">
                <a:solidFill>
                  <a:schemeClr val="tx1"/>
                </a:solidFill>
              </a:rPr>
              <a:t>码头</a:t>
            </a:r>
            <a:r>
              <a:rPr kumimoji="0" lang="zh-CN" altLang="en-US" sz="2000" dirty="0">
                <a:solidFill>
                  <a:schemeClr val="tx1"/>
                </a:solidFill>
              </a:rPr>
              <a:t>发生</a:t>
            </a:r>
            <a:r>
              <a:rPr kumimoji="0" lang="zh-CN" altLang="en-US" sz="2000" dirty="0" smtClean="0">
                <a:solidFill>
                  <a:schemeClr val="tx1"/>
                </a:solidFill>
              </a:rPr>
              <a:t>化学品泄漏至雨水时的紧急处理方法和处理流程，达到预期效果。</a:t>
            </a:r>
            <a:endParaRPr kumimoji="0" lang="en-US" altLang="zh-CN" sz="2000" dirty="0">
              <a:solidFill>
                <a:schemeClr val="tx1"/>
              </a:solidFill>
            </a:endParaRPr>
          </a:p>
          <a:p>
            <a:pPr eaLnBrk="0" hangingPunct="0">
              <a:lnSpc>
                <a:spcPct val="150000"/>
              </a:lnSpc>
            </a:pPr>
            <a:endParaRPr lang="en-US" altLang="zh-CN" sz="3000" dirty="0" smtClean="0">
              <a:solidFill>
                <a:schemeClr val="tx1"/>
              </a:solidFill>
              <a:latin typeface="幼圆" pitchFamily="49" charset="-122"/>
            </a:endParaRPr>
          </a:p>
          <a:p>
            <a:pPr eaLnBrk="0" hangingPunct="0">
              <a:lnSpc>
                <a:spcPct val="150000"/>
              </a:lnSpc>
            </a:pPr>
            <a:endParaRPr lang="zh-CN" altLang="en-US" sz="3000" dirty="0">
              <a:solidFill>
                <a:schemeClr val="tx1"/>
              </a:solidFill>
              <a:latin typeface="幼圆" pitchFamily="49" charset="-122"/>
            </a:endParaRPr>
          </a:p>
        </p:txBody>
      </p:sp>
      <p:sp>
        <p:nvSpPr>
          <p:cNvPr id="2" name="TextBox 1"/>
          <p:cNvSpPr txBox="1"/>
          <p:nvPr/>
        </p:nvSpPr>
        <p:spPr>
          <a:xfrm>
            <a:off x="442416" y="332656"/>
            <a:ext cx="6145808" cy="892552"/>
          </a:xfrm>
          <a:prstGeom prst="rect">
            <a:avLst/>
          </a:prstGeom>
          <a:noFill/>
        </p:spPr>
        <p:txBody>
          <a:bodyPr wrap="square" rtlCol="0">
            <a:spAutoFit/>
          </a:bodyPr>
          <a:lstStyle/>
          <a:p>
            <a:r>
              <a:rPr lang="en-US" altLang="zh-CN" sz="2800" b="1" dirty="0">
                <a:solidFill>
                  <a:srgbClr val="000000"/>
                </a:solidFill>
                <a:effectLst>
                  <a:outerShdw blurRad="38100" dist="38100" dir="2700000" algn="tl">
                    <a:srgbClr val="C0C0C0"/>
                  </a:outerShdw>
                </a:effectLst>
              </a:rPr>
              <a:t>2020</a:t>
            </a:r>
            <a:r>
              <a:rPr lang="zh-CN" altLang="en-US" sz="2800" b="1" dirty="0">
                <a:solidFill>
                  <a:srgbClr val="000000"/>
                </a:solidFill>
                <a:effectLst>
                  <a:outerShdw blurRad="38100" dist="38100" dir="2700000" algn="tl">
                    <a:srgbClr val="C0C0C0"/>
                  </a:outerShdw>
                </a:effectLst>
              </a:rPr>
              <a:t>化学品泄漏至雨水紧急应变演练</a:t>
            </a:r>
          </a:p>
          <a:p>
            <a:endParaRPr lang="zh-CN" altLang="en-US" sz="2400" dirty="0"/>
          </a:p>
        </p:txBody>
      </p:sp>
    </p:spTree>
    <p:extLst>
      <p:ext uri="{BB962C8B-B14F-4D97-AF65-F5344CB8AC3E}">
        <p14:creationId xmlns:p14="http://schemas.microsoft.com/office/powerpoint/2010/main" val="804603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6131A2D2-5F0C-4794-83BA-2F1B7CBAA808}" type="slidenum">
              <a:rPr lang="zh-TW" altLang="en-US" smtClean="0"/>
              <a:pPr>
                <a:defRPr/>
              </a:pPr>
              <a:t>4</a:t>
            </a:fld>
            <a:endParaRPr lang="en-US" altLang="zh-TW"/>
          </a:p>
        </p:txBody>
      </p:sp>
      <p:pic>
        <p:nvPicPr>
          <p:cNvPr id="1026" name="Picture 2" descr="C:\Documents and Settings\chujun10\桌面\化学品泄漏紧急应变演练\微信图片_20201125075726.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648" y="1312819"/>
            <a:ext cx="162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413648" y="703039"/>
            <a:ext cx="1340826" cy="762000"/>
          </a:xfrm>
        </p:spPr>
        <p:txBody>
          <a:bodyPr anchor="ctr"/>
          <a:lstStyle/>
          <a:p>
            <a:r>
              <a:rPr lang="zh-CN" altLang="en-US" sz="1800" dirty="0">
                <a:effectLst/>
              </a:rPr>
              <a:t>处理</a:t>
            </a:r>
            <a:r>
              <a:rPr lang="zh-CN" altLang="en-US" sz="1800" dirty="0" smtClean="0">
                <a:effectLst/>
              </a:rPr>
              <a:t>流程</a:t>
            </a:r>
          </a:p>
        </p:txBody>
      </p:sp>
      <p:pic>
        <p:nvPicPr>
          <p:cNvPr id="1027" name="Picture 3" descr="C:\Documents and Settings\chujun10\桌面\化学品泄漏紧急应变演练\微信图片_20201125075652.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648" y="4110465"/>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chujun10\桌面\化学品泄漏紧急应变演练\微信图片_20201125075659.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9992" y="1312819"/>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chujun10\桌面\化学品泄漏紧急应变演练\微信图片_20201125075707.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2080" y="4110465"/>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chujun10\桌面\化学品泄漏紧急应变演练\微信图片_20201125075713.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352" y="4110465"/>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Documents and Settings\chujun10\桌面\化学品泄漏紧急应变演练\微信图片_20201125075632.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264" y="1312819"/>
            <a:ext cx="1620000" cy="2160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箭头连接符 9"/>
          <p:cNvCxnSpPr/>
          <p:nvPr/>
        </p:nvCxnSpPr>
        <p:spPr bwMode="auto">
          <a:xfrm>
            <a:off x="323528" y="3789040"/>
            <a:ext cx="7704856" cy="0"/>
          </a:xfrm>
          <a:prstGeom prst="straightConnector1">
            <a:avLst/>
          </a:prstGeom>
          <a:solidFill>
            <a:schemeClr val="accent1"/>
          </a:solidFill>
          <a:ln w="63500" cap="flat" cmpd="sng" algn="ctr">
            <a:solidFill>
              <a:srgbClr val="FF9933"/>
            </a:solidFill>
            <a:prstDash val="solid"/>
            <a:round/>
            <a:headEnd type="none" w="med" len="med"/>
            <a:tailEnd type="arrow"/>
          </a:ln>
          <a:effectLst/>
        </p:spPr>
      </p:cxnSp>
      <p:sp>
        <p:nvSpPr>
          <p:cNvPr id="14" name="菱形 13"/>
          <p:cNvSpPr/>
          <p:nvPr/>
        </p:nvSpPr>
        <p:spPr bwMode="auto">
          <a:xfrm>
            <a:off x="1070576" y="3472819"/>
            <a:ext cx="306144" cy="288032"/>
          </a:xfrm>
          <a:prstGeom prst="diamond">
            <a:avLst/>
          </a:prstGeom>
          <a:solidFill>
            <a:schemeClr val="accent1"/>
          </a:solidFill>
          <a:ln w="190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
                <a:srgbClr val="FF0000"/>
              </a:buClr>
              <a:buSzTx/>
              <a:tabLst/>
            </a:pPr>
            <a:r>
              <a:rPr lang="en-US" altLang="zh-CN" dirty="0">
                <a:solidFill>
                  <a:srgbClr val="000066"/>
                </a:solidFill>
                <a:latin typeface="宋体" pitchFamily="2" charset="-122"/>
                <a:ea typeface="宋体" pitchFamily="2" charset="-122"/>
                <a:cs typeface="Times New Roman" pitchFamily="18" charset="0"/>
              </a:rPr>
              <a:t>1</a:t>
            </a:r>
            <a:endParaRPr kumimoji="1" lang="zh-CN" altLang="en-US" sz="1600" b="1" i="0" u="none" strike="noStrike" cap="none" normalizeH="0" baseline="0" dirty="0" smtClean="0">
              <a:ln>
                <a:noFill/>
              </a:ln>
              <a:solidFill>
                <a:srgbClr val="000066"/>
              </a:solidFill>
              <a:effectLst/>
              <a:latin typeface="宋体" pitchFamily="2" charset="-122"/>
              <a:ea typeface="宋体" pitchFamily="2" charset="-122"/>
              <a:cs typeface="Times New Roman" pitchFamily="18" charset="0"/>
            </a:endParaRPr>
          </a:p>
        </p:txBody>
      </p:sp>
      <p:sp>
        <p:nvSpPr>
          <p:cNvPr id="22" name="菱形 21"/>
          <p:cNvSpPr/>
          <p:nvPr/>
        </p:nvSpPr>
        <p:spPr bwMode="auto">
          <a:xfrm>
            <a:off x="1880576" y="3822433"/>
            <a:ext cx="306144" cy="288032"/>
          </a:xfrm>
          <a:prstGeom prst="diamond">
            <a:avLst/>
          </a:prstGeom>
          <a:solidFill>
            <a:schemeClr val="accent1"/>
          </a:solidFill>
          <a:ln w="190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
                <a:srgbClr val="FF0000"/>
              </a:buClr>
              <a:buSzTx/>
              <a:tabLst/>
            </a:pPr>
            <a:r>
              <a:rPr lang="en-US" altLang="zh-CN" dirty="0" smtClean="0">
                <a:solidFill>
                  <a:srgbClr val="000066"/>
                </a:solidFill>
                <a:latin typeface="宋体" pitchFamily="2" charset="-122"/>
                <a:ea typeface="宋体" pitchFamily="2" charset="-122"/>
                <a:cs typeface="Times New Roman" pitchFamily="18" charset="0"/>
              </a:rPr>
              <a:t>2</a:t>
            </a:r>
            <a:endParaRPr kumimoji="1" lang="zh-CN" altLang="en-US" sz="1600" b="1" i="0" u="none" strike="noStrike" cap="none" normalizeH="0" baseline="0" dirty="0" smtClean="0">
              <a:ln>
                <a:noFill/>
              </a:ln>
              <a:solidFill>
                <a:srgbClr val="000066"/>
              </a:solidFill>
              <a:effectLst/>
              <a:latin typeface="宋体" pitchFamily="2" charset="-122"/>
              <a:ea typeface="宋体" pitchFamily="2" charset="-122"/>
              <a:cs typeface="Times New Roman" pitchFamily="18" charset="0"/>
            </a:endParaRPr>
          </a:p>
        </p:txBody>
      </p:sp>
      <p:sp>
        <p:nvSpPr>
          <p:cNvPr id="23" name="TextBox 22"/>
          <p:cNvSpPr txBox="1"/>
          <p:nvPr/>
        </p:nvSpPr>
        <p:spPr>
          <a:xfrm>
            <a:off x="503568" y="1465039"/>
            <a:ext cx="1440160" cy="307777"/>
          </a:xfrm>
          <a:prstGeom prst="rect">
            <a:avLst/>
          </a:prstGeom>
          <a:solidFill>
            <a:srgbClr val="FFFF99"/>
          </a:solidFill>
        </p:spPr>
        <p:txBody>
          <a:bodyPr wrap="square" rtlCol="0">
            <a:spAutoFit/>
          </a:bodyPr>
          <a:lstStyle/>
          <a:p>
            <a:pPr algn="ctr"/>
            <a:r>
              <a:rPr lang="zh-CN" altLang="en-US" sz="1400" dirty="0" smtClean="0">
                <a:latin typeface="宋体" pitchFamily="2" charset="-122"/>
                <a:ea typeface="宋体" pitchFamily="2" charset="-122"/>
              </a:rPr>
              <a:t>化学品泄漏</a:t>
            </a:r>
            <a:endParaRPr lang="zh-CN" altLang="en-US" sz="1400" dirty="0">
              <a:latin typeface="宋体" pitchFamily="2" charset="-122"/>
              <a:ea typeface="宋体" pitchFamily="2" charset="-122"/>
            </a:endParaRPr>
          </a:p>
        </p:txBody>
      </p:sp>
      <p:sp>
        <p:nvSpPr>
          <p:cNvPr id="24" name="TextBox 23"/>
          <p:cNvSpPr txBox="1"/>
          <p:nvPr/>
        </p:nvSpPr>
        <p:spPr>
          <a:xfrm>
            <a:off x="1313568" y="4221088"/>
            <a:ext cx="1440160" cy="307777"/>
          </a:xfrm>
          <a:prstGeom prst="rect">
            <a:avLst/>
          </a:prstGeom>
          <a:solidFill>
            <a:srgbClr val="FFFF99"/>
          </a:solidFill>
        </p:spPr>
        <p:txBody>
          <a:bodyPr wrap="square" rtlCol="0">
            <a:spAutoFit/>
          </a:bodyPr>
          <a:lstStyle/>
          <a:p>
            <a:pPr algn="ctr"/>
            <a:r>
              <a:rPr lang="zh-CN" altLang="en-US" sz="1400" dirty="0" smtClean="0">
                <a:latin typeface="宋体" pitchFamily="2" charset="-122"/>
                <a:ea typeface="宋体" pitchFamily="2" charset="-122"/>
              </a:rPr>
              <a:t>关闭雨水截断阀</a:t>
            </a:r>
            <a:endParaRPr lang="zh-CN" altLang="en-US" sz="1400" dirty="0">
              <a:latin typeface="宋体" pitchFamily="2" charset="-122"/>
              <a:ea typeface="宋体" pitchFamily="2" charset="-122"/>
            </a:endParaRPr>
          </a:p>
        </p:txBody>
      </p:sp>
      <p:sp>
        <p:nvSpPr>
          <p:cNvPr id="25" name="菱形 24"/>
          <p:cNvSpPr/>
          <p:nvPr/>
        </p:nvSpPr>
        <p:spPr bwMode="auto">
          <a:xfrm>
            <a:off x="3500576" y="3472819"/>
            <a:ext cx="306144" cy="288032"/>
          </a:xfrm>
          <a:prstGeom prst="diamond">
            <a:avLst/>
          </a:prstGeom>
          <a:solidFill>
            <a:schemeClr val="accent1"/>
          </a:solidFill>
          <a:ln w="190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
                <a:srgbClr val="FF0000"/>
              </a:buClr>
              <a:buSzTx/>
              <a:tabLst/>
            </a:pPr>
            <a:r>
              <a:rPr lang="en-US" altLang="zh-CN" dirty="0" smtClean="0">
                <a:solidFill>
                  <a:srgbClr val="000066"/>
                </a:solidFill>
                <a:latin typeface="宋体" pitchFamily="2" charset="-122"/>
                <a:ea typeface="宋体" pitchFamily="2" charset="-122"/>
                <a:cs typeface="Times New Roman" pitchFamily="18" charset="0"/>
              </a:rPr>
              <a:t>3</a:t>
            </a:r>
            <a:endParaRPr kumimoji="1" lang="zh-CN" altLang="en-US" sz="1600" b="1" i="0" u="none" strike="noStrike" cap="none" normalizeH="0" baseline="0" dirty="0" smtClean="0">
              <a:ln>
                <a:noFill/>
              </a:ln>
              <a:solidFill>
                <a:srgbClr val="000066"/>
              </a:solidFill>
              <a:effectLst/>
              <a:latin typeface="宋体" pitchFamily="2" charset="-122"/>
              <a:ea typeface="宋体" pitchFamily="2" charset="-122"/>
              <a:cs typeface="Times New Roman" pitchFamily="18" charset="0"/>
            </a:endParaRPr>
          </a:p>
        </p:txBody>
      </p:sp>
      <p:sp>
        <p:nvSpPr>
          <p:cNvPr id="26" name="TextBox 25"/>
          <p:cNvSpPr txBox="1"/>
          <p:nvPr/>
        </p:nvSpPr>
        <p:spPr>
          <a:xfrm>
            <a:off x="2973360" y="1465039"/>
            <a:ext cx="1440160" cy="307777"/>
          </a:xfrm>
          <a:prstGeom prst="rect">
            <a:avLst/>
          </a:prstGeom>
          <a:solidFill>
            <a:srgbClr val="FFFF99"/>
          </a:solidFill>
        </p:spPr>
        <p:txBody>
          <a:bodyPr wrap="square" rtlCol="0">
            <a:spAutoFit/>
          </a:bodyPr>
          <a:lstStyle/>
          <a:p>
            <a:pPr algn="ctr"/>
            <a:r>
              <a:rPr lang="zh-CN" altLang="en-US" sz="1400" dirty="0" smtClean="0">
                <a:latin typeface="宋体" pitchFamily="2" charset="-122"/>
                <a:ea typeface="宋体" pitchFamily="2" charset="-122"/>
              </a:rPr>
              <a:t>打开</a:t>
            </a:r>
            <a:r>
              <a:rPr lang="zh-CN" altLang="en-US" sz="1400" dirty="0">
                <a:latin typeface="宋体" pitchFamily="2" charset="-122"/>
                <a:ea typeface="宋体" pitchFamily="2" charset="-122"/>
              </a:rPr>
              <a:t>雨水井盖</a:t>
            </a:r>
          </a:p>
        </p:txBody>
      </p:sp>
      <p:sp>
        <p:nvSpPr>
          <p:cNvPr id="27" name="菱形 26"/>
          <p:cNvSpPr/>
          <p:nvPr/>
        </p:nvSpPr>
        <p:spPr bwMode="auto">
          <a:xfrm>
            <a:off x="4329008" y="3822433"/>
            <a:ext cx="306144" cy="288032"/>
          </a:xfrm>
          <a:prstGeom prst="diamond">
            <a:avLst/>
          </a:prstGeom>
          <a:solidFill>
            <a:schemeClr val="accent1"/>
          </a:solidFill>
          <a:ln w="190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
                <a:srgbClr val="FF0000"/>
              </a:buClr>
              <a:buSzTx/>
              <a:tabLst/>
            </a:pPr>
            <a:r>
              <a:rPr lang="en-US" altLang="zh-CN" dirty="0" smtClean="0">
                <a:solidFill>
                  <a:srgbClr val="000066"/>
                </a:solidFill>
                <a:latin typeface="宋体" pitchFamily="2" charset="-122"/>
                <a:ea typeface="宋体" pitchFamily="2" charset="-122"/>
                <a:cs typeface="Times New Roman" pitchFamily="18" charset="0"/>
              </a:rPr>
              <a:t>4</a:t>
            </a:r>
            <a:endParaRPr kumimoji="1" lang="zh-CN" altLang="en-US" sz="1600" b="1" i="0" u="none" strike="noStrike" cap="none" normalizeH="0" baseline="0" dirty="0" smtClean="0">
              <a:ln>
                <a:noFill/>
              </a:ln>
              <a:solidFill>
                <a:srgbClr val="000066"/>
              </a:solidFill>
              <a:effectLst/>
              <a:latin typeface="宋体" pitchFamily="2" charset="-122"/>
              <a:ea typeface="宋体" pitchFamily="2" charset="-122"/>
              <a:cs typeface="Times New Roman" pitchFamily="18" charset="0"/>
            </a:endParaRPr>
          </a:p>
        </p:txBody>
      </p:sp>
      <p:sp>
        <p:nvSpPr>
          <p:cNvPr id="28" name="TextBox 27"/>
          <p:cNvSpPr txBox="1"/>
          <p:nvPr/>
        </p:nvSpPr>
        <p:spPr>
          <a:xfrm>
            <a:off x="3762000" y="4221088"/>
            <a:ext cx="1440160" cy="307777"/>
          </a:xfrm>
          <a:prstGeom prst="rect">
            <a:avLst/>
          </a:prstGeom>
          <a:solidFill>
            <a:srgbClr val="FFFF99"/>
          </a:solidFill>
        </p:spPr>
        <p:txBody>
          <a:bodyPr wrap="square" rtlCol="0">
            <a:spAutoFit/>
          </a:bodyPr>
          <a:lstStyle/>
          <a:p>
            <a:pPr algn="ctr"/>
            <a:r>
              <a:rPr lang="zh-CN" altLang="en-US" sz="1400" dirty="0">
                <a:latin typeface="宋体" pitchFamily="2" charset="-122"/>
                <a:ea typeface="宋体" pitchFamily="2" charset="-122"/>
              </a:rPr>
              <a:t>管路铺设</a:t>
            </a:r>
          </a:p>
        </p:txBody>
      </p:sp>
      <p:sp>
        <p:nvSpPr>
          <p:cNvPr id="29" name="菱形 28"/>
          <p:cNvSpPr/>
          <p:nvPr/>
        </p:nvSpPr>
        <p:spPr bwMode="auto">
          <a:xfrm>
            <a:off x="5985192" y="3472819"/>
            <a:ext cx="306144" cy="288032"/>
          </a:xfrm>
          <a:prstGeom prst="diamond">
            <a:avLst/>
          </a:prstGeom>
          <a:solidFill>
            <a:schemeClr val="accent1"/>
          </a:solidFill>
          <a:ln w="190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
                <a:srgbClr val="FF0000"/>
              </a:buClr>
              <a:buSzTx/>
              <a:tabLst/>
            </a:pPr>
            <a:r>
              <a:rPr lang="en-US" altLang="zh-CN" dirty="0" smtClean="0">
                <a:solidFill>
                  <a:srgbClr val="000066"/>
                </a:solidFill>
                <a:latin typeface="宋体" pitchFamily="2" charset="-122"/>
                <a:ea typeface="宋体" pitchFamily="2" charset="-122"/>
                <a:cs typeface="Times New Roman" pitchFamily="18" charset="0"/>
              </a:rPr>
              <a:t>5</a:t>
            </a:r>
            <a:endParaRPr kumimoji="1" lang="zh-CN" altLang="en-US" sz="1600" b="1" i="0" u="none" strike="noStrike" cap="none" normalizeH="0" baseline="0" dirty="0" smtClean="0">
              <a:ln>
                <a:noFill/>
              </a:ln>
              <a:solidFill>
                <a:srgbClr val="000066"/>
              </a:solidFill>
              <a:effectLst/>
              <a:latin typeface="宋体" pitchFamily="2" charset="-122"/>
              <a:ea typeface="宋体" pitchFamily="2" charset="-122"/>
              <a:cs typeface="Times New Roman" pitchFamily="18" charset="0"/>
            </a:endParaRPr>
          </a:p>
        </p:txBody>
      </p:sp>
      <p:sp>
        <p:nvSpPr>
          <p:cNvPr id="30" name="菱形 29"/>
          <p:cNvSpPr/>
          <p:nvPr/>
        </p:nvSpPr>
        <p:spPr bwMode="auto">
          <a:xfrm>
            <a:off x="6777280" y="3822433"/>
            <a:ext cx="306144" cy="288032"/>
          </a:xfrm>
          <a:prstGeom prst="diamond">
            <a:avLst/>
          </a:prstGeom>
          <a:solidFill>
            <a:schemeClr val="accent1"/>
          </a:solidFill>
          <a:ln w="190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
                <a:srgbClr val="FF0000"/>
              </a:buClr>
              <a:buSzTx/>
              <a:tabLst/>
            </a:pPr>
            <a:r>
              <a:rPr lang="en-US" altLang="zh-CN" dirty="0" smtClean="0">
                <a:solidFill>
                  <a:srgbClr val="000066"/>
                </a:solidFill>
                <a:latin typeface="宋体" pitchFamily="2" charset="-122"/>
                <a:ea typeface="宋体" pitchFamily="2" charset="-122"/>
                <a:cs typeface="Times New Roman" pitchFamily="18" charset="0"/>
              </a:rPr>
              <a:t>6</a:t>
            </a:r>
            <a:endParaRPr kumimoji="1" lang="zh-CN" altLang="en-US" sz="1600" b="1" i="0" u="none" strike="noStrike" cap="none" normalizeH="0" baseline="0" dirty="0" smtClean="0">
              <a:ln>
                <a:noFill/>
              </a:ln>
              <a:solidFill>
                <a:srgbClr val="000066"/>
              </a:solidFill>
              <a:effectLst/>
              <a:latin typeface="宋体" pitchFamily="2" charset="-122"/>
              <a:ea typeface="宋体" pitchFamily="2" charset="-122"/>
              <a:cs typeface="Times New Roman" pitchFamily="18" charset="0"/>
            </a:endParaRPr>
          </a:p>
        </p:txBody>
      </p:sp>
      <p:sp>
        <p:nvSpPr>
          <p:cNvPr id="31" name="TextBox 30"/>
          <p:cNvSpPr txBox="1"/>
          <p:nvPr/>
        </p:nvSpPr>
        <p:spPr>
          <a:xfrm>
            <a:off x="5418184" y="1465039"/>
            <a:ext cx="1440160" cy="307777"/>
          </a:xfrm>
          <a:prstGeom prst="rect">
            <a:avLst/>
          </a:prstGeom>
          <a:solidFill>
            <a:srgbClr val="FFFF99"/>
          </a:solidFill>
        </p:spPr>
        <p:txBody>
          <a:bodyPr wrap="square" rtlCol="0">
            <a:spAutoFit/>
          </a:bodyPr>
          <a:lstStyle/>
          <a:p>
            <a:pPr algn="ctr"/>
            <a:r>
              <a:rPr lang="zh-CN" altLang="en-US" sz="1400" dirty="0" smtClean="0">
                <a:latin typeface="宋体" pitchFamily="2" charset="-122"/>
                <a:ea typeface="宋体" pitchFamily="2" charset="-122"/>
              </a:rPr>
              <a:t>泵抽至应急池</a:t>
            </a:r>
            <a:endParaRPr lang="zh-CN" altLang="en-US" sz="1400" dirty="0">
              <a:latin typeface="宋体" pitchFamily="2" charset="-122"/>
              <a:ea typeface="宋体" pitchFamily="2" charset="-122"/>
            </a:endParaRPr>
          </a:p>
        </p:txBody>
      </p:sp>
      <p:sp>
        <p:nvSpPr>
          <p:cNvPr id="32" name="TextBox 31"/>
          <p:cNvSpPr txBox="1"/>
          <p:nvPr/>
        </p:nvSpPr>
        <p:spPr>
          <a:xfrm>
            <a:off x="6210272" y="4221088"/>
            <a:ext cx="1440160" cy="307777"/>
          </a:xfrm>
          <a:prstGeom prst="rect">
            <a:avLst/>
          </a:prstGeom>
          <a:solidFill>
            <a:srgbClr val="FFFF99"/>
          </a:solidFill>
        </p:spPr>
        <p:txBody>
          <a:bodyPr wrap="square" rtlCol="0">
            <a:spAutoFit/>
          </a:bodyPr>
          <a:lstStyle/>
          <a:p>
            <a:pPr algn="ctr"/>
            <a:r>
              <a:rPr lang="zh-CN" altLang="en-US" sz="1400" dirty="0" smtClean="0">
                <a:latin typeface="宋体" pitchFamily="2" charset="-122"/>
                <a:ea typeface="宋体" pitchFamily="2" charset="-122"/>
              </a:rPr>
              <a:t>打到废水系统</a:t>
            </a:r>
            <a:endParaRPr lang="zh-CN" altLang="en-US" sz="1400" dirty="0">
              <a:latin typeface="宋体" pitchFamily="2" charset="-122"/>
              <a:ea typeface="宋体" pitchFamily="2" charset="-122"/>
            </a:endParaRPr>
          </a:p>
        </p:txBody>
      </p:sp>
      <p:sp>
        <p:nvSpPr>
          <p:cNvPr id="18" name="TextBox 17"/>
          <p:cNvSpPr txBox="1"/>
          <p:nvPr/>
        </p:nvSpPr>
        <p:spPr>
          <a:xfrm>
            <a:off x="8028384" y="3619763"/>
            <a:ext cx="1011815" cy="338554"/>
          </a:xfrm>
          <a:prstGeom prst="rect">
            <a:avLst/>
          </a:prstGeom>
          <a:noFill/>
        </p:spPr>
        <p:txBody>
          <a:bodyPr wrap="none" rtlCol="0">
            <a:spAutoFit/>
          </a:bodyPr>
          <a:lstStyle/>
          <a:p>
            <a:r>
              <a:rPr lang="zh-CN" altLang="en-US" dirty="0" smtClean="0"/>
              <a:t>清理完毕</a:t>
            </a:r>
            <a:endParaRPr lang="zh-CN" altLang="en-US" dirty="0"/>
          </a:p>
        </p:txBody>
      </p:sp>
    </p:spTree>
    <p:extLst>
      <p:ext uri="{BB962C8B-B14F-4D97-AF65-F5344CB8AC3E}">
        <p14:creationId xmlns:p14="http://schemas.microsoft.com/office/powerpoint/2010/main" val="3078433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MC">
  <a:themeElements>
    <a:clrScheme name="CSM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MC">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CCCC">
            <a:alpha val="70000"/>
          </a:srgbClr>
        </a:solidFill>
        <a:ln>
          <a:noFill/>
        </a:ln>
        <a:effectLst/>
        <a:extLst>
          <a:ext uri="{91240B29-F687-4F45-9708-019B960494DF}">
            <a14:hiddenLine xmlns:a14="http://schemas.microsoft.com/office/drawing/2010/main" w="25400" cap="flat" cmpd="sng" algn="ctr">
              <a:solidFill>
                <a:srgbClr val="008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仿宋_GB2312" pitchFamily="49" charset="-122"/>
          </a:defRPr>
        </a:defPPr>
      </a:lstStyle>
    </a:spDef>
    <a:lnDef>
      <a:spPr bwMode="auto">
        <a:xfrm>
          <a:off x="0" y="0"/>
          <a:ext cx="1" cy="1"/>
        </a:xfrm>
        <a:custGeom>
          <a:avLst/>
          <a:gdLst/>
          <a:ahLst/>
          <a:cxnLst/>
          <a:rect l="0" t="0" r="0" b="0"/>
          <a:pathLst/>
        </a:custGeom>
        <a:solidFill>
          <a:srgbClr val="33CCCC">
            <a:alpha val="70000"/>
          </a:srgbClr>
        </a:solidFill>
        <a:ln>
          <a:noFill/>
        </a:ln>
        <a:effectLst/>
        <a:extLst>
          <a:ext uri="{91240B29-F687-4F45-9708-019B960494DF}">
            <a14:hiddenLine xmlns:a14="http://schemas.microsoft.com/office/drawing/2010/main" w="25400" cap="flat" cmpd="sng" algn="ctr">
              <a:solidFill>
                <a:srgbClr val="008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仿宋_GB2312" pitchFamily="49" charset="-122"/>
          </a:defRPr>
        </a:defPPr>
      </a:lstStyle>
    </a:lnDef>
  </a:objectDefaults>
  <a:extraClrSchemeLst>
    <a:extraClrScheme>
      <a:clrScheme name="CSM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M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M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M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M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M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M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M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M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M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M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M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37552</TotalTime>
  <Words>410</Words>
  <Application>Microsoft Office PowerPoint</Application>
  <PresentationFormat>全屏显示(4:3)</PresentationFormat>
  <Paragraphs>47</Paragraphs>
  <Slides>4</Slides>
  <Notes>0</Notes>
  <HiddenSlides>0</HiddenSlides>
  <MMClips>0</MMClips>
  <ScaleCrop>false</ScaleCrop>
  <HeadingPairs>
    <vt:vector size="4" baseType="variant">
      <vt:variant>
        <vt:lpstr>主题</vt:lpstr>
      </vt:variant>
      <vt:variant>
        <vt:i4>2</vt:i4>
      </vt:variant>
      <vt:variant>
        <vt:lpstr>幻灯片标题</vt:lpstr>
      </vt:variant>
      <vt:variant>
        <vt:i4>4</vt:i4>
      </vt:variant>
    </vt:vector>
  </HeadingPairs>
  <TitlesOfParts>
    <vt:vector size="6" baseType="lpstr">
      <vt:lpstr>Office 主题</vt:lpstr>
      <vt:lpstr>CSMC</vt:lpstr>
      <vt:lpstr>PowerPoint 演示文稿</vt:lpstr>
      <vt:lpstr>PowerPoint 演示文稿</vt:lpstr>
      <vt:lpstr>PowerPoint 演示文稿</vt:lpstr>
      <vt:lpstr>处理流程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2018各部门演练总结</dc:title>
  <dc:creator>Yang Shunjie(杨顺杰)</dc:creator>
  <cp:lastModifiedBy>Chu Yanan(褚亚男)</cp:lastModifiedBy>
  <cp:revision>290</cp:revision>
  <dcterms:created xsi:type="dcterms:W3CDTF">2018-08-14T08:08:36Z</dcterms:created>
  <dcterms:modified xsi:type="dcterms:W3CDTF">2021-01-06T07:43:46Z</dcterms:modified>
</cp:coreProperties>
</file>