
<file path=[Content_Types].xml><?xml version="1.0" encoding="utf-8"?>
<Types xmlns="http://schemas.openxmlformats.org/package/2006/content-types">
  <Default Extension="jpeg" ContentType="image/jpeg"/>
  <Default Extension="JPG" ContentType="image/.jpg"/>
  <Default Extension="vml" ContentType="application/vnd.openxmlformats-officedocument.vmlDrawing"/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handoutMasterIdLst>
    <p:handoutMasterId r:id="rId11"/>
  </p:handoutMasterIdLst>
  <p:sldIdLst>
    <p:sldId id="754" r:id="rId3"/>
    <p:sldId id="755" r:id="rId5"/>
    <p:sldId id="756" r:id="rId6"/>
    <p:sldId id="757" r:id="rId7"/>
    <p:sldId id="758" r:id="rId8"/>
    <p:sldId id="759" r:id="rId9"/>
    <p:sldId id="744" r:id="rId10"/>
  </p:sldIdLst>
  <p:sldSz cx="12192000" cy="6858000"/>
  <p:notesSz cx="6797675" cy="9926320"/>
  <p:custDataLst>
    <p:tags r:id="rId15"/>
  </p:custDataLst>
  <p:defaultTextStyle>
    <a:defPPr>
      <a:defRPr lang="en-US"/>
    </a:defPPr>
    <a:lvl1pPr marL="0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376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096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7530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4730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129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19849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5695" algn="l" defTabSz="457200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2" userDrawn="1">
          <p15:clr>
            <a:srgbClr val="A4A3A4"/>
          </p15:clr>
        </p15:guide>
        <p15:guide id="2" orient="horz" pos="2713" userDrawn="1">
          <p15:clr>
            <a:srgbClr val="A4A3A4"/>
          </p15:clr>
        </p15:guide>
        <p15:guide id="3" pos="383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23EFE"/>
    <a:srgbClr val="431DE3"/>
    <a:srgbClr val="5F5F5F"/>
    <a:srgbClr val="FF9900"/>
    <a:srgbClr val="FF33CC"/>
    <a:srgbClr val="92D000"/>
    <a:srgbClr val="4D9620"/>
    <a:srgbClr val="36196B"/>
    <a:srgbClr val="1C1A6A"/>
    <a:srgbClr val="333F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706" autoAdjust="0"/>
    <p:restoredTop sz="94660" autoAdjust="0"/>
  </p:normalViewPr>
  <p:slideViewPr>
    <p:cSldViewPr snapToGrid="0" showGuides="1">
      <p:cViewPr varScale="1">
        <p:scale>
          <a:sx n="115" d="100"/>
          <a:sy n="115" d="100"/>
        </p:scale>
        <p:origin x="618" y="96"/>
      </p:cViewPr>
      <p:guideLst>
        <p:guide orient="horz" pos="2132"/>
        <p:guide orient="horz" pos="2713"/>
        <p:guide pos="383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47" d="100"/>
          <a:sy n="47" d="100"/>
        </p:scale>
        <p:origin x="-2828" y="-64"/>
      </p:cViewPr>
      <p:guideLst>
        <p:guide orient="horz" pos="3085"/>
        <p:guide pos="213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8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870" cy="495937"/>
          </a:xfrm>
          <a:prstGeom prst="rect">
            <a:avLst/>
          </a:prstGeom>
        </p:spPr>
        <p:txBody>
          <a:bodyPr vert="horz" lIns="91641" tIns="45820" rIns="91641" bIns="458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50223" y="1"/>
            <a:ext cx="2945870" cy="495937"/>
          </a:xfrm>
          <a:prstGeom prst="rect">
            <a:avLst/>
          </a:prstGeom>
        </p:spPr>
        <p:txBody>
          <a:bodyPr vert="horz" lIns="91641" tIns="45820" rIns="91641" bIns="45820" rtlCol="0"/>
          <a:lstStyle>
            <a:lvl1pPr algn="r">
              <a:defRPr sz="1200"/>
            </a:lvl1pPr>
          </a:lstStyle>
          <a:p>
            <a:fld id="{424A6938-D0D3-4048-9F26-6081333527F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1" y="9429120"/>
            <a:ext cx="2945870" cy="495936"/>
          </a:xfrm>
          <a:prstGeom prst="rect">
            <a:avLst/>
          </a:prstGeom>
        </p:spPr>
        <p:txBody>
          <a:bodyPr vert="horz" lIns="91641" tIns="45820" rIns="91641" bIns="458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50223" y="9429120"/>
            <a:ext cx="2945870" cy="495936"/>
          </a:xfrm>
          <a:prstGeom prst="rect">
            <a:avLst/>
          </a:prstGeom>
        </p:spPr>
        <p:txBody>
          <a:bodyPr vert="horz" lIns="91641" tIns="45820" rIns="91641" bIns="45820" rtlCol="0" anchor="b"/>
          <a:lstStyle>
            <a:lvl1pPr algn="r">
              <a:defRPr sz="1200"/>
            </a:lvl1pPr>
          </a:lstStyle>
          <a:p>
            <a:fld id="{D2EF1B43-4CC4-4D5F-8253-5754341E6A7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8057"/>
          </a:xfrm>
          <a:prstGeom prst="rect">
            <a:avLst/>
          </a:prstGeom>
        </p:spPr>
        <p:txBody>
          <a:bodyPr vert="horz" lIns="91824" tIns="45912" rIns="91824" bIns="45912" rtlCol="0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7"/>
          </a:xfrm>
          <a:prstGeom prst="rect">
            <a:avLst/>
          </a:prstGeom>
        </p:spPr>
        <p:txBody>
          <a:bodyPr vert="horz" lIns="91824" tIns="45912" rIns="91824" bIns="45912" rtlCol="0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5D13BBE5-0BEA-4494-9BEF-C8C2F48C9E2D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1241425"/>
            <a:ext cx="5956300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824" tIns="45912" rIns="91824" bIns="45912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824" tIns="45912" rIns="91824" bIns="45912" rtlCol="0"/>
          <a:lstStyle/>
          <a:p>
            <a:pPr lvl="0"/>
            <a:r>
              <a:rPr lang="zh-CN" altLang="en-US" dirty="0"/>
              <a:t>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2" y="9428588"/>
            <a:ext cx="2945659" cy="498056"/>
          </a:xfrm>
          <a:prstGeom prst="rect">
            <a:avLst/>
          </a:prstGeom>
        </p:spPr>
        <p:txBody>
          <a:bodyPr vert="horz" lIns="91824" tIns="45912" rIns="91824" bIns="45912" rtlCol="0" anchor="b"/>
          <a:lstStyle>
            <a:lvl1pPr algn="l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50444" y="9428588"/>
            <a:ext cx="2945659" cy="498056"/>
          </a:xfrm>
          <a:prstGeom prst="rect">
            <a:avLst/>
          </a:prstGeom>
        </p:spPr>
        <p:txBody>
          <a:bodyPr vert="horz" lIns="91824" tIns="45912" rIns="91824" bIns="45912" rtlCol="0" anchor="b"/>
          <a:lstStyle>
            <a:lvl1pPr algn="r">
              <a:defRPr sz="1200"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fld id="{F1CB8912-F0BA-4AD8-8415-DA1F26BCB09F}" type="slidenum">
              <a:rPr lang="zh-CN" altLang="en-US" smtClean="0"/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1pPr>
    <a:lvl2pPr marL="457200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2pPr>
    <a:lvl3pPr marL="913765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3pPr>
    <a:lvl4pPr marL="1370965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4pPr>
    <a:lvl5pPr marL="1827530" algn="l" defTabSz="913765" rtl="0" eaLnBrk="1" latinLnBrk="0" hangingPunct="1">
      <a:defRPr sz="1200" kern="1200">
        <a:solidFill>
          <a:schemeClr val="tx1"/>
        </a:solidFill>
        <a:latin typeface="印品黑体" panose="00000500000000000000" pitchFamily="2" charset="-122"/>
        <a:ea typeface="印品黑体" panose="00000500000000000000" pitchFamily="2" charset="-122"/>
        <a:cs typeface="+mn-cs"/>
      </a:defRPr>
    </a:lvl5pPr>
    <a:lvl6pPr marL="2284730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129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849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5695" algn="l" defTabSz="91376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5"/>
          <p:cNvSpPr>
            <a:spLocks noGrp="1" noChangeArrowheads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19480">
              <a:buClr>
                <a:schemeClr val="tx2"/>
              </a:buClr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1045" indent="-285115" defTabSz="919480">
              <a:buClr>
                <a:schemeClr val="tx2"/>
              </a:buClr>
              <a:buSzPct val="120000"/>
              <a:buFont typeface="Arial" panose="020B0604020202020204" pitchFamily="34" charset="0"/>
              <a:buChar char="▪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39825" indent="-227965" defTabSz="919480">
              <a:buClr>
                <a:schemeClr val="tx2"/>
              </a:buClr>
              <a:buSzPct val="120000"/>
              <a:buFont typeface="Arial" panose="020B0604020202020204" pitchFamily="34" charset="0"/>
              <a:buChar char="–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595755" indent="-227965" defTabSz="919480">
              <a:buClr>
                <a:schemeClr val="tx2"/>
              </a:buClr>
              <a:buFont typeface="Arial" panose="020B0604020202020204" pitchFamily="34" charset="0"/>
              <a:buChar char="▫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1685" indent="-227965" defTabSz="919480"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07615" indent="-227965" defTabSz="91948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62910" indent="-227965" defTabSz="91948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18840" indent="-227965" defTabSz="91948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74770" indent="-227965" defTabSz="919480" eaLnBrk="0" fontAlgn="base" hangingPunct="0">
              <a:spcBef>
                <a:spcPct val="0"/>
              </a:spcBef>
              <a:spcAft>
                <a:spcPct val="0"/>
              </a:spcAft>
              <a:buClr>
                <a:schemeClr val="tx2"/>
              </a:buClr>
              <a:buSzPct val="89000"/>
              <a:buFont typeface="Arial" panose="020B0604020202020204" pitchFamily="34" charset="0"/>
              <a:buChar char="-"/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Tx/>
            </a:pPr>
            <a:fld id="{D3FFCFE9-9192-4066-99D9-0E0274432BC8}" type="slidenum">
              <a:rPr lang="zh-CN" altLang="en-US" sz="1400"/>
            </a:fld>
            <a:endParaRPr lang="en-US" altLang="zh-CN" sz="1400"/>
          </a:p>
        </p:txBody>
      </p:sp>
      <p:sp>
        <p:nvSpPr>
          <p:cNvPr id="81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-2278063" y="1279525"/>
            <a:ext cx="11326813" cy="8496300"/>
          </a:xfrm>
        </p:spPr>
      </p:sp>
      <p:sp>
        <p:nvSpPr>
          <p:cNvPr id="2" name="备注占位符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1AC2E-BEDC-42D9-802A-1720FB48C88D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1AC2E-BEDC-42D9-802A-1720FB48C88D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B11AC2E-BEDC-42D9-802A-1720FB48C88D}" type="slidenum">
              <a:rPr lang="zh-CN" altLang="en-US" smtClean="0"/>
            </a:fld>
            <a:endParaRPr lang="en-US" altLang="zh-CN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436563" y="1235075"/>
            <a:ext cx="5924550" cy="333375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CB8912-F0BA-4AD8-8415-DA1F26BCB09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5.xml"/><Relationship Id="rId8" Type="http://schemas.openxmlformats.org/officeDocument/2006/relationships/tags" Target="../tags/tag4.xml"/><Relationship Id="rId7" Type="http://schemas.openxmlformats.org/officeDocument/2006/relationships/image" Target="../media/image4.emf"/><Relationship Id="rId6" Type="http://schemas.openxmlformats.org/officeDocument/2006/relationships/tags" Target="../tags/tag3.xml"/><Relationship Id="rId5" Type="http://schemas.openxmlformats.org/officeDocument/2006/relationships/image" Target="../media/image3.png"/><Relationship Id="rId4" Type="http://schemas.openxmlformats.org/officeDocument/2006/relationships/tags" Target="../tags/tag2.xml"/><Relationship Id="rId3" Type="http://schemas.openxmlformats.org/officeDocument/2006/relationships/oleObject" Target="../embeddings/oleObject1.bin"/><Relationship Id="rId2" Type="http://schemas.openxmlformats.org/officeDocument/2006/relationships/tags" Target="../tags/tag1.xml"/><Relationship Id="rId12" Type="http://schemas.openxmlformats.org/officeDocument/2006/relationships/vmlDrawing" Target="../drawings/vmlDrawing1.vml"/><Relationship Id="rId11" Type="http://schemas.openxmlformats.org/officeDocument/2006/relationships/image" Target="../media/image5.png"/><Relationship Id="rId10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96"/>
          <a:stretch>
            <a:fillRect/>
          </a:stretch>
        </p:blipFill>
        <p:spPr bwMode="auto">
          <a:xfrm>
            <a:off x="242837" y="4917037"/>
            <a:ext cx="3180856" cy="19409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25" t="49716"/>
          <a:stretch>
            <a:fillRect/>
          </a:stretch>
        </p:blipFill>
        <p:spPr bwMode="auto">
          <a:xfrm>
            <a:off x="1" y="-5839"/>
            <a:ext cx="1249275" cy="1034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等腰三角形 4"/>
          <p:cNvSpPr/>
          <p:nvPr userDrawn="1"/>
        </p:nvSpPr>
        <p:spPr>
          <a:xfrm>
            <a:off x="11230255" y="5852987"/>
            <a:ext cx="961748" cy="1005047"/>
          </a:xfrm>
          <a:prstGeom prst="triangle">
            <a:avLst>
              <a:gd name="adj" fmla="val 100000"/>
            </a:avLst>
          </a:prstGeom>
          <a:solidFill>
            <a:srgbClr val="F89E1B"/>
          </a:solidFill>
          <a:ln>
            <a:solidFill>
              <a:srgbClr val="F89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2" tIns="45718" rIns="91392" bIns="45718" rtlCol="0" anchor="ctr">
            <a:normAutofit/>
          </a:bodyPr>
          <a:lstStyle/>
          <a:p>
            <a:pPr algn="ctr"/>
            <a:endParaRPr lang="zh-CN" altLang="en-US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82943" y="234864"/>
            <a:ext cx="10635170" cy="376834"/>
          </a:xfrm>
        </p:spPr>
        <p:txBody>
          <a:bodyPr/>
          <a:lstStyle/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2943" y="1030726"/>
            <a:ext cx="11608539" cy="5352121"/>
          </a:xfrm>
          <a:prstGeom prst="rect">
            <a:avLst/>
          </a:prstGeom>
        </p:spPr>
        <p:txBody>
          <a:bodyPr/>
          <a:lstStyle>
            <a:lvl1pPr>
              <a:buClrTx/>
              <a:defRPr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549275" indent="-291465">
              <a:buClrTx/>
              <a:buSzPct val="100000"/>
              <a:buFont typeface="Wingdings" panose="05000000000000000000" pitchFamily="2" charset="2"/>
              <a:buChar char="l"/>
              <a:defRPr sz="1835"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818515" indent="-291465">
              <a:buClrTx/>
              <a:buFont typeface="Wingdings" panose="05000000000000000000" pitchFamily="2" charset="2"/>
              <a:buChar char="Ø"/>
              <a:defRPr sz="1630"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142365" indent="-291465">
              <a:buClrTx/>
              <a:buFont typeface="Arial" panose="020B0604020202020204" pitchFamily="34" charset="0"/>
              <a:buChar char="•"/>
              <a:defRPr sz="1430"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1296035" indent="-291465">
              <a:buClrTx/>
              <a:buSzPct val="100000"/>
              <a:buFont typeface="Arial" panose="020B0604020202020204" pitchFamily="34" charset="0"/>
              <a:buChar char="•"/>
              <a:defRPr sz="1430"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 smtClean="0"/>
              <a:t>单击此处编辑母版文本样式</a:t>
            </a:r>
            <a:endParaRPr lang="en-US" altLang="zh-CN" dirty="0" smtClean="0"/>
          </a:p>
          <a:p>
            <a:pPr lvl="1"/>
            <a:endParaRPr lang="en-US" altLang="zh-CN" dirty="0" smtClean="0"/>
          </a:p>
          <a:p>
            <a:pPr lvl="2"/>
            <a:endParaRPr lang="en-US" altLang="zh-CN" dirty="0" smtClean="0"/>
          </a:p>
          <a:p>
            <a:pPr lvl="3"/>
            <a:endParaRPr lang="en-US" altLang="zh-CN" dirty="0" smtClean="0"/>
          </a:p>
        </p:txBody>
      </p:sp>
      <p:sp>
        <p:nvSpPr>
          <p:cNvPr id="4" name="Rectangle 537"/>
          <p:cNvSpPr>
            <a:spLocks noGrp="1" noChangeArrowheads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47AC4-F211-4F62-BDAD-2BF1DB1B69DA}" type="slidenum">
              <a:rPr lang="zh-CN" altLang="en-US"/>
            </a:fld>
            <a:endParaRPr lang="en-US" altLang="zh-CN"/>
          </a:p>
        </p:txBody>
      </p:sp>
      <p:cxnSp>
        <p:nvCxnSpPr>
          <p:cNvPr id="5" name="直接连接符 8"/>
          <p:cNvCxnSpPr>
            <a:cxnSpLocks noChangeShapeType="1"/>
          </p:cNvCxnSpPr>
          <p:nvPr userDrawn="1"/>
        </p:nvCxnSpPr>
        <p:spPr bwMode="auto">
          <a:xfrm>
            <a:off x="0" y="821211"/>
            <a:ext cx="12192433" cy="0"/>
          </a:xfrm>
          <a:prstGeom prst="line">
            <a:avLst/>
          </a:prstGeom>
          <a:noFill/>
          <a:ln w="9525" algn="ctr">
            <a:solidFill>
              <a:srgbClr val="80808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等腰三角形 1"/>
          <p:cNvSpPr/>
          <p:nvPr/>
        </p:nvSpPr>
        <p:spPr>
          <a:xfrm>
            <a:off x="11230255" y="5852987"/>
            <a:ext cx="961748" cy="1005047"/>
          </a:xfrm>
          <a:prstGeom prst="triangle">
            <a:avLst>
              <a:gd name="adj" fmla="val 100000"/>
            </a:avLst>
          </a:prstGeom>
          <a:solidFill>
            <a:srgbClr val="F89E1B"/>
          </a:solidFill>
          <a:ln>
            <a:solidFill>
              <a:srgbClr val="F89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2" tIns="45718" rIns="91392" bIns="45718" rtlCol="0" anchor="ctr">
            <a:normAutofit/>
          </a:bodyPr>
          <a:lstStyle/>
          <a:p>
            <a:pPr algn="ctr"/>
            <a:endParaRPr lang="zh-CN" altLang="en-US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2_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lIns="91392" tIns="45718" rIns="91392" bIns="45718"/>
          <a:lstStyle>
            <a:lvl1pPr>
              <a:defRPr>
                <a:latin typeface="印品黑体" panose="00000500000000000000" pitchFamily="2" charset="-122"/>
                <a:ea typeface="印品黑体" panose="00000500000000000000" pitchFamily="2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等腰三角形 2"/>
          <p:cNvSpPr/>
          <p:nvPr userDrawn="1"/>
        </p:nvSpPr>
        <p:spPr>
          <a:xfrm>
            <a:off x="11230255" y="5852987"/>
            <a:ext cx="961748" cy="1005047"/>
          </a:xfrm>
          <a:prstGeom prst="triangle">
            <a:avLst>
              <a:gd name="adj" fmla="val 100000"/>
            </a:avLst>
          </a:prstGeom>
          <a:solidFill>
            <a:srgbClr val="F89E1B"/>
          </a:solidFill>
          <a:ln>
            <a:solidFill>
              <a:srgbClr val="F89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2" tIns="45718" rIns="91392" bIns="45718" rtlCol="0" anchor="ctr">
            <a:normAutofit/>
          </a:bodyPr>
          <a:lstStyle/>
          <a:p>
            <a:pPr algn="ctr"/>
            <a:endParaRPr lang="zh-CN" altLang="en-US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791" y="202451"/>
            <a:ext cx="1011239" cy="1011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7" y="4406910"/>
            <a:ext cx="10363200" cy="1362076"/>
          </a:xfrm>
          <a:prstGeom prst="rect">
            <a:avLst/>
          </a:prstGeom>
        </p:spPr>
        <p:txBody>
          <a:bodyPr anchor="t"/>
          <a:lstStyle>
            <a:lvl1pPr algn="l">
              <a:defRPr sz="38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7" y="2906718"/>
            <a:ext cx="103632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39420" indent="0">
              <a:buNone/>
              <a:defRPr sz="1700"/>
            </a:lvl2pPr>
            <a:lvl3pPr marL="878840" indent="0">
              <a:buNone/>
              <a:defRPr sz="1500"/>
            </a:lvl3pPr>
            <a:lvl4pPr marL="1318260" indent="0">
              <a:buNone/>
              <a:defRPr sz="1400"/>
            </a:lvl4pPr>
            <a:lvl5pPr marL="1758315" indent="0">
              <a:buNone/>
              <a:defRPr sz="1400"/>
            </a:lvl5pPr>
            <a:lvl6pPr marL="2197735" indent="0">
              <a:buNone/>
              <a:defRPr sz="1400"/>
            </a:lvl6pPr>
            <a:lvl7pPr marL="2637155" indent="0">
              <a:buNone/>
              <a:defRPr sz="1400"/>
            </a:lvl7pPr>
            <a:lvl8pPr marL="3076575" indent="0">
              <a:buNone/>
              <a:defRPr sz="1400"/>
            </a:lvl8pPr>
            <a:lvl9pPr marL="3515995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灯片编号占位符 5"/>
          <p:cNvSpPr txBox="1"/>
          <p:nvPr userDrawn="1"/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defPPr>
              <a:defRPr lang="en-US"/>
            </a:defPPr>
            <a:lvl1pPr marL="0" algn="r" defTabSz="457200" rtl="0" eaLnBrk="1" latinLnBrk="0" hangingPunct="1">
              <a:defRPr sz="1600" b="1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76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96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530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730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29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9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695" algn="l" defTabSz="457200" rtl="0" eaLnBrk="1" latinLnBrk="0" hangingPunct="1">
              <a:defRPr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标题 1"/>
          <p:cNvSpPr>
            <a:spLocks noGrp="1"/>
          </p:cNvSpPr>
          <p:nvPr>
            <p:ph type="title"/>
          </p:nvPr>
        </p:nvSpPr>
        <p:spPr>
          <a:xfrm>
            <a:off x="282933" y="234864"/>
            <a:ext cx="10634793" cy="377400"/>
          </a:xfrm>
          <a:prstGeom prst="rect">
            <a:avLst/>
          </a:prstGeom>
        </p:spPr>
        <p:txBody>
          <a:bodyPr lIns="111063" tIns="55532" rIns="111063" bIns="55532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7886700" cy="54451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268413"/>
            <a:ext cx="10972800" cy="4857750"/>
          </a:xfrm>
        </p:spPr>
        <p:txBody>
          <a:bodyPr vert="horz" wrap="square" lIns="91440" tIns="45720" rIns="91440" bIns="45720" numCol="1" anchor="t" anchorCtr="0" compatLnSpc="1"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2400" b="0" i="0" u="none" strike="noStrike" kern="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245225"/>
            <a:ext cx="2844800" cy="476250"/>
          </a:xfrm>
        </p:spPr>
        <p:txBody>
          <a:bodyPr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PMingLiU" pitchFamily="18" charset="-120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245225"/>
            <a:ext cx="3860800" cy="476250"/>
          </a:xfrm>
        </p:spPr>
        <p:txBody>
          <a:bodyPr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PMingLiU" pitchFamily="18" charset="-120"/>
              <a:cs typeface="+mn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Rectangle 1177" hidden="1"/>
          <p:cNvGraphicFramePr/>
          <p:nvPr userDrawn="1">
            <p:custDataLst>
              <p:tags r:id="rId2"/>
            </p:custDataLst>
          </p:nvPr>
        </p:nvGraphicFramePr>
        <p:xfrm>
          <a:off x="0" y="0"/>
          <a:ext cx="215986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317" name="" r:id="rId3" imgW="0" imgH="0" progId="TCLayout.ActiveDocument.1">
                  <p:embed/>
                </p:oleObj>
              </mc:Choice>
              <mc:Fallback>
                <p:oleObj name="" r:id="rId3" imgW="0" imgH="0" progId="TCLayout.ActiveDocument.1">
                  <p:embed/>
                  <p:pic>
                    <p:nvPicPr>
                      <p:cNvPr id="0" name="图片 37316"/>
                      <p:cNvPicPr>
                        <a:picLocks noChangeArrowheads="1"/>
                      </p:cNvPicPr>
                      <p:nvPr/>
                    </p:nvPicPr>
                    <p:blipFill>
                      <a:blip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215986" cy="161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 userDrawn="1">
            <p:custDataLst>
              <p:tags r:id="rId4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61497" y="4363593"/>
            <a:ext cx="2928776" cy="2219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TitleBottomBarBW" hidden="1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12263" y="6577785"/>
            <a:ext cx="2222499" cy="195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1134"/>
          <p:cNvSpPr>
            <a:spLocks noChangeArrowheads="1"/>
          </p:cNvSpPr>
          <p:nvPr userDrawn="1">
            <p:custDataLst>
              <p:tags r:id="rId8"/>
            </p:custDataLst>
          </p:nvPr>
        </p:nvSpPr>
        <p:spPr bwMode="gray">
          <a:xfrm>
            <a:off x="0" y="6504896"/>
            <a:ext cx="12192433" cy="353104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algn="ctr" eaLnBrk="1" hangingPunct="1">
              <a:spcAft>
                <a:spcPct val="50000"/>
              </a:spcAft>
              <a:buClr>
                <a:schemeClr val="tx2"/>
              </a:buClr>
              <a:defRPr/>
            </a:pPr>
            <a:endParaRPr lang="zh-CN" altLang="en-US" sz="1225" smtClean="0"/>
          </a:p>
        </p:txBody>
      </p:sp>
      <p:sp>
        <p:nvSpPr>
          <p:cNvPr id="13" name="Text Box 9"/>
          <p:cNvSpPr txBox="1">
            <a:spLocks noChangeArrowheads="1"/>
          </p:cNvSpPr>
          <p:nvPr userDrawn="1">
            <p:custDataLst>
              <p:tags r:id="rId9"/>
            </p:custDataLst>
          </p:nvPr>
        </p:nvSpPr>
        <p:spPr bwMode="auto">
          <a:xfrm>
            <a:off x="8248430" y="6494440"/>
            <a:ext cx="3941841" cy="3740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ctr">
            <a:spAutoFit/>
          </a:bodyPr>
          <a:lstStyle>
            <a:lvl1pPr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eaLnBrk="0" hangingPunct="0"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algn="dist" eaLnBrk="1" hangingPunct="1">
              <a:spcBef>
                <a:spcPct val="50000"/>
              </a:spcBef>
              <a:defRPr/>
            </a:pPr>
            <a:r>
              <a:rPr lang="zh-CN" altLang="en-US" sz="1835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华润微电子有限公司</a:t>
            </a:r>
            <a:endParaRPr lang="zh-CN" altLang="en-US" sz="1835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itleBottomPlaceholder"/>
          <p:cNvSpPr>
            <a:spLocks noChangeArrowheads="1"/>
          </p:cNvSpPr>
          <p:nvPr userDrawn="1"/>
        </p:nvSpPr>
        <p:spPr bwMode="auto">
          <a:xfrm>
            <a:off x="0" y="2283840"/>
            <a:ext cx="3114524" cy="457416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/>
            <a:endParaRPr lang="zh-CN" altLang="en-US" sz="1225"/>
          </a:p>
        </p:txBody>
      </p:sp>
      <p:sp>
        <p:nvSpPr>
          <p:cNvPr id="18" name="TitleTopPlaceholder"/>
          <p:cNvSpPr>
            <a:spLocks noChangeArrowheads="1"/>
          </p:cNvSpPr>
          <p:nvPr userDrawn="1"/>
        </p:nvSpPr>
        <p:spPr bwMode="auto">
          <a:xfrm>
            <a:off x="0" y="0"/>
            <a:ext cx="3114524" cy="2283840"/>
          </a:xfrm>
          <a:prstGeom prst="rect">
            <a:avLst/>
          </a:prstGeom>
          <a:solidFill>
            <a:srgbClr val="FDC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/>
            <a:endParaRPr lang="zh-CN" altLang="en-US" sz="1225"/>
          </a:p>
        </p:txBody>
      </p:sp>
      <p:pic>
        <p:nvPicPr>
          <p:cNvPr id="20" name="Picture 10" descr="Report Logo Color"/>
          <p:cNvPicPr>
            <a:picLocks noChangeAspect="1" noChangeArrowheads="1"/>
          </p:cNvPicPr>
          <p:nvPr userDrawn="1">
            <p:custDataLst>
              <p:tags r:id="rId10"/>
            </p:custDataLst>
          </p:nvPr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78351" y="0"/>
            <a:ext cx="2496803" cy="11192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image" Target="../media/image6.png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BFB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318000" y="2971802"/>
            <a:ext cx="3556000" cy="246217"/>
          </a:xfrm>
          <a:prstGeom prst="rect">
            <a:avLst/>
          </a:prstGeom>
          <a:noFill/>
        </p:spPr>
        <p:txBody>
          <a:bodyPr wrap="square" lIns="91392" tIns="45718" rIns="91392" bIns="45718" rtlCol="0">
            <a:spAutoFit/>
          </a:bodyPr>
          <a:lstStyle/>
          <a:p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感谢您下载包图网平台上提供的</a:t>
            </a:r>
            <a:r>
              <a:rPr lang="en-US" altLang="zh-CN" sz="300" dirty="0">
                <a:solidFill>
                  <a:schemeClr val="bg1">
                    <a:alpha val="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PPT</a:t>
            </a:r>
            <a:r>
              <a:rPr lang="zh-CN" altLang="en-US" sz="300" dirty="0">
                <a:solidFill>
                  <a:schemeClr val="bg1">
                    <a:alpha val="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作品，为了您和包图网以及原创作者的利益，请勿复制、传播、销售，否则将承担法律责任！包图网将对作品进行维权，按照传播下载次数进行十倍的索取赔偿！</a:t>
            </a:r>
            <a:endParaRPr lang="zh-CN" altLang="en-US" sz="300" dirty="0">
              <a:solidFill>
                <a:schemeClr val="bg1">
                  <a:alpha val="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  <a:p>
            <a:r>
              <a:rPr lang="en-US" altLang="zh-CN" sz="700" dirty="0">
                <a:solidFill>
                  <a:schemeClr val="bg1">
                    <a:alpha val="0"/>
                  </a:schemeClr>
                </a:solidFill>
                <a:latin typeface="印品黑体" panose="00000500000000000000" pitchFamily="2" charset="-122"/>
                <a:ea typeface="印品黑体" panose="00000500000000000000" pitchFamily="2" charset="-122"/>
                <a:sym typeface="+mn-ea"/>
              </a:rPr>
              <a:t>ibaotu.com</a:t>
            </a:r>
            <a:endParaRPr lang="en-US" altLang="zh-CN" sz="700" dirty="0">
              <a:solidFill>
                <a:schemeClr val="bg1">
                  <a:alpha val="0"/>
                </a:schemeClr>
              </a:solidFill>
              <a:latin typeface="印品黑体" panose="00000500000000000000" pitchFamily="2" charset="-122"/>
              <a:ea typeface="印品黑体" panose="00000500000000000000" pitchFamily="2" charset="-122"/>
              <a:sym typeface="+mn-ea"/>
            </a:endParaRPr>
          </a:p>
        </p:txBody>
      </p:sp>
      <p:sp>
        <p:nvSpPr>
          <p:cNvPr id="3" name="等腰三角形 2"/>
          <p:cNvSpPr/>
          <p:nvPr userDrawn="1"/>
        </p:nvSpPr>
        <p:spPr>
          <a:xfrm>
            <a:off x="11230255" y="5852987"/>
            <a:ext cx="961748" cy="1005047"/>
          </a:xfrm>
          <a:prstGeom prst="triangle">
            <a:avLst>
              <a:gd name="adj" fmla="val 100000"/>
            </a:avLst>
          </a:prstGeom>
          <a:solidFill>
            <a:srgbClr val="F89E1B"/>
          </a:solidFill>
          <a:ln>
            <a:solidFill>
              <a:srgbClr val="F89E1B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392" tIns="45718" rIns="91392" bIns="45718" rtlCol="0" anchor="ctr">
            <a:normAutofit/>
          </a:bodyPr>
          <a:lstStyle/>
          <a:p>
            <a:pPr algn="ctr"/>
            <a:endParaRPr lang="zh-CN" altLang="en-US" dirty="0">
              <a:latin typeface="包图粗朗体" panose="02000000000000000000" pitchFamily="2" charset="-122"/>
              <a:ea typeface="包图粗朗体" panose="02000000000000000000" pitchFamily="2" charset="-122"/>
            </a:endParaRPr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362831" y="6349234"/>
            <a:ext cx="2743200" cy="365125"/>
          </a:xfrm>
          <a:prstGeom prst="rect">
            <a:avLst/>
          </a:prstGeom>
        </p:spPr>
        <p:txBody>
          <a:bodyPr vert="horz" lIns="68548" tIns="34290" rIns="68548" bIns="34290" rtlCol="0" anchor="ctr"/>
          <a:lstStyle>
            <a:lvl1pPr algn="r">
              <a:defRPr sz="16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  <p:pic>
        <p:nvPicPr>
          <p:cNvPr id="5" name="图片 4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9298" y="32494"/>
            <a:ext cx="1785489" cy="792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913765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3765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16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36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989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61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333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6989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7095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3660" indent="-228600" algn="l" defTabSz="913765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376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096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753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4730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129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9849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5695" algn="l" defTabSz="913765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1.xml"/><Relationship Id="rId4" Type="http://schemas.openxmlformats.org/officeDocument/2006/relationships/vmlDrawing" Target="../drawings/vmlDrawing2.vml"/><Relationship Id="rId3" Type="http://schemas.openxmlformats.org/officeDocument/2006/relationships/slideLayout" Target="../slideLayouts/slideLayout9.xml"/><Relationship Id="rId2" Type="http://schemas.openxmlformats.org/officeDocument/2006/relationships/oleObject" Target="../embeddings/oleObject2.bin"/><Relationship Id="rId1" Type="http://schemas.openxmlformats.org/officeDocument/2006/relationships/tags" Target="../tags/tag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5.png"/><Relationship Id="rId8" Type="http://schemas.openxmlformats.org/officeDocument/2006/relationships/image" Target="../media/image14.png"/><Relationship Id="rId7" Type="http://schemas.openxmlformats.org/officeDocument/2006/relationships/image" Target="../media/image13.png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1" Type="http://schemas.openxmlformats.org/officeDocument/2006/relationships/slideLayout" Target="../slideLayouts/slideLayout10.xml"/><Relationship Id="rId10" Type="http://schemas.openxmlformats.org/officeDocument/2006/relationships/image" Target="../media/image16.png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172" name="Rectangle 13" hidden="1"/>
          <p:cNvGraphicFramePr/>
          <p:nvPr>
            <p:custDataLst>
              <p:tags r:id="rId1"/>
            </p:custDataLst>
          </p:nvPr>
        </p:nvGraphicFramePr>
        <p:xfrm>
          <a:off x="1524432" y="0"/>
          <a:ext cx="161974" cy="1619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656" name="think-cell Slide" r:id="rId2" imgW="0" imgH="0" progId="TCLayout.ActiveDocument.1">
                  <p:embed/>
                </p:oleObj>
              </mc:Choice>
              <mc:Fallback>
                <p:oleObj name="think-cell Slide" r:id="rId2" imgW="0" imgH="0" progId="TCLayout.ActiveDocument.1">
                  <p:embed/>
                  <p:pic>
                    <p:nvPicPr>
                      <p:cNvPr id="0" name="Rectangle 13" hidden="1"/>
                      <p:cNvPicPr>
                        <a:picLocks noChangeArrowheads="1"/>
                      </p:cNvPicPr>
                      <p:nvPr/>
                    </p:nvPicPr>
                    <p:blipFill>
                      <a:blip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24432" y="0"/>
                        <a:ext cx="161974" cy="16197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7173" name="TitleBottomPlaceholder"/>
          <p:cNvSpPr>
            <a:spLocks noChangeArrowheads="1"/>
          </p:cNvSpPr>
          <p:nvPr/>
        </p:nvSpPr>
        <p:spPr bwMode="auto">
          <a:xfrm>
            <a:off x="1524432" y="2283840"/>
            <a:ext cx="2335672" cy="4574160"/>
          </a:xfrm>
          <a:prstGeom prst="rect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/>
            <a:endParaRPr lang="zh-CN" altLang="en-US" sz="1225"/>
          </a:p>
        </p:txBody>
      </p:sp>
      <p:sp>
        <p:nvSpPr>
          <p:cNvPr id="7174" name="TitleTopPlaceholder"/>
          <p:cNvSpPr>
            <a:spLocks noChangeArrowheads="1"/>
          </p:cNvSpPr>
          <p:nvPr/>
        </p:nvSpPr>
        <p:spPr bwMode="auto">
          <a:xfrm>
            <a:off x="1524432" y="0"/>
            <a:ext cx="2335672" cy="2283840"/>
          </a:xfrm>
          <a:prstGeom prst="rect">
            <a:avLst/>
          </a:prstGeom>
          <a:solidFill>
            <a:srgbClr val="FDCD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1pPr>
            <a:lvl2pPr marL="742950" indent="-28575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2pPr>
            <a:lvl3pPr marL="11430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3pPr>
            <a:lvl4pPr marL="16002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4pPr>
            <a:lvl5pPr marL="2057400" indent="-228600" algn="ctr"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50000"/>
              </a:spcAft>
              <a:buClr>
                <a:schemeClr val="tx2"/>
              </a:buClr>
              <a:defRPr sz="1200">
                <a:solidFill>
                  <a:schemeClr val="tx1"/>
                </a:solidFill>
                <a:latin typeface="Arial" panose="020B0604020202020204" pitchFamily="34" charset="0"/>
                <a:ea typeface="华文楷体" panose="02010600040101010101" pitchFamily="2" charset="-122"/>
              </a:defRPr>
            </a:lvl9pPr>
          </a:lstStyle>
          <a:p>
            <a:pPr eaLnBrk="1" hangingPunct="1"/>
            <a:endParaRPr lang="zh-CN" altLang="en-US" sz="1225"/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8173720" y="3964940"/>
            <a:ext cx="2374900" cy="85534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/>
          <a:lstStyle/>
          <a:p>
            <a:pPr>
              <a:defRPr/>
            </a:pPr>
            <a:r>
              <a:rPr lang="zh-CN" altLang="en-US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部门：</a:t>
            </a:r>
            <a:r>
              <a:rPr lang="en-US" altLang="zh-CN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6A</a:t>
            </a:r>
            <a:r>
              <a:rPr lang="zh-CN" altLang="en-US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仓储材料管理</a:t>
            </a:r>
            <a:r>
              <a:rPr lang="zh-CN" altLang="en-US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组</a:t>
            </a:r>
            <a:endParaRPr lang="zh-CN" altLang="en-US" sz="1430" dirty="0" smtClean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日期：</a:t>
            </a:r>
            <a:r>
              <a:rPr lang="en-US" altLang="zh-CN" sz="143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2025.12.23</a:t>
            </a:r>
            <a:endParaRPr lang="en-US" altLang="zh-CN" sz="1430" dirty="0">
              <a:effectLst>
                <a:outerShdw blurRad="38100" dist="38100" dir="2700000" algn="tl">
                  <a:srgbClr val="C0C0C0"/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Rectangle 378"/>
          <p:cNvSpPr>
            <a:spLocks noChangeArrowheads="1"/>
          </p:cNvSpPr>
          <p:nvPr/>
        </p:nvSpPr>
        <p:spPr bwMode="auto">
          <a:xfrm>
            <a:off x="1524432" y="-195262"/>
            <a:ext cx="312420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3297" tIns="46648" rIns="93297" bIns="46648" numCol="1" anchor="ctr" anchorCtr="0" compatLnSpc="1">
            <a:spAutoFit/>
          </a:bodyPr>
          <a:lstStyle/>
          <a:p>
            <a:endParaRPr lang="zh-CN" altLang="en-US" sz="1940"/>
          </a:p>
        </p:txBody>
      </p:sp>
      <p:sp>
        <p:nvSpPr>
          <p:cNvPr id="4" name="矩形 3"/>
          <p:cNvSpPr/>
          <p:nvPr/>
        </p:nvSpPr>
        <p:spPr>
          <a:xfrm>
            <a:off x="4358725" y="1810880"/>
            <a:ext cx="6532880" cy="59372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altLang="zh-CN" sz="32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6A</a:t>
            </a:r>
            <a:r>
              <a:rPr lang="zh-CN" altLang="en-US" sz="3265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有机废液泄露应急</a:t>
            </a:r>
            <a:r>
              <a:rPr lang="zh-CN" altLang="en-US" sz="32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预案演练</a:t>
            </a:r>
            <a:r>
              <a:rPr lang="zh-CN" altLang="en-US" sz="3265" dirty="0">
                <a:latin typeface="微软雅黑" panose="020B0503020204020204" pitchFamily="34" charset="-122"/>
                <a:ea typeface="微软雅黑" panose="020B0503020204020204" pitchFamily="34" charset="-122"/>
              </a:rPr>
              <a:t>报告</a:t>
            </a:r>
            <a:endParaRPr lang="zh-CN" altLang="en-US" sz="3265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201238" y="291555"/>
            <a:ext cx="5914676" cy="376834"/>
          </a:xfrm>
          <a:ln>
            <a:solidFill>
              <a:schemeClr val="tx1"/>
            </a:solidFill>
          </a:ln>
        </p:spPr>
        <p:txBody>
          <a:bodyPr/>
          <a:lstStyle/>
          <a:p>
            <a:r>
              <a:rPr lang="zh-CN" altLang="en-US" sz="2400" b="1" dirty="0" smtClean="0">
                <a:cs typeface="微软雅宋"/>
              </a:rPr>
              <a:t>演练计划</a:t>
            </a:r>
            <a:endParaRPr lang="zh-CN" altLang="en-US" sz="2400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647AC4-F211-4F62-BDAD-2BF1DB1B69DA}" type="slidenum">
              <a:rPr lang="zh-CN" altLang="en-US" sz="1630" smtClean="0"/>
            </a:fld>
            <a:endParaRPr lang="en-US" altLang="zh-CN" sz="1630"/>
          </a:p>
        </p:txBody>
      </p:sp>
      <p:sp>
        <p:nvSpPr>
          <p:cNvPr id="5" name="TextBox 4"/>
          <p:cNvSpPr txBox="1"/>
          <p:nvPr/>
        </p:nvSpPr>
        <p:spPr>
          <a:xfrm>
            <a:off x="1402572" y="1211103"/>
            <a:ext cx="7871960" cy="35801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演习主题</a:t>
            </a: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有机废液接驳吨桶漏液应急处理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演练性质</a:t>
            </a: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：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有机废液泄漏应急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处置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参加人员</a:t>
            </a: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6A仓储材料管理组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、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EHS 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、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中控室等部门相关人员、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以及危废处置商代表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演练时间</a:t>
            </a: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：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2025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年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12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月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23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日下午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14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点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30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分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至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15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点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00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Wingdings" panose="05000000000000000000" pitchFamily="2" charset="2"/>
              </a:rPr>
              <a:t>分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Wingdings" panose="05000000000000000000" pitchFamily="2" charset="2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spcBef>
                <a:spcPct val="20000"/>
              </a:spcBef>
              <a:buFontTx/>
              <a:buChar char="•"/>
            </a:pPr>
            <a:r>
              <a:rPr lang="zh-CN" altLang="en-US" sz="16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演练目的</a:t>
            </a:r>
            <a:r>
              <a:rPr lang="zh-CN" altLang="en-US" sz="1600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：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检验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仓库人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员对有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机废液漏液时的处理过程及对现场管控措施掌握程度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，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提升</a:t>
            </a:r>
            <a:r>
              <a:rPr lang="zh-CN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应</a:t>
            </a:r>
            <a:r>
              <a:rPr lang="zh-CN" altLang="zh-CN" sz="16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急处理能力。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  <a:p>
            <a:pPr marL="342900" indent="-342900">
              <a:lnSpc>
                <a:spcPct val="150000"/>
              </a:lnSpc>
              <a:buClr>
                <a:srgbClr val="FF3300"/>
              </a:buClr>
              <a:buAutoNum type="arabicPeriod"/>
              <a:defRPr/>
            </a:pP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25434" y="5957422"/>
            <a:ext cx="2167219" cy="38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94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1"/>
          <p:cNvSpPr>
            <a:spLocks noGrp="1"/>
          </p:cNvSpPr>
          <p:nvPr>
            <p:ph type="title"/>
          </p:nvPr>
        </p:nvSpPr>
        <p:spPr>
          <a:xfrm>
            <a:off x="1924653" y="291555"/>
            <a:ext cx="5914676" cy="753668"/>
          </a:xfrm>
        </p:spPr>
        <p:txBody>
          <a:bodyPr/>
          <a:lstStyle/>
          <a:p>
            <a:br>
              <a:rPr lang="en-US" altLang="zh-CN" dirty="0">
                <a:cs typeface="微软雅宋"/>
              </a:rPr>
            </a:br>
            <a:endParaRPr lang="zh-CN" altLang="en-US" b="1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647AC4-F211-4F62-BDAD-2BF1DB1B69DA}" type="slidenum">
              <a:rPr lang="zh-CN" altLang="en-US" sz="1630" smtClean="0"/>
            </a:fld>
            <a:endParaRPr lang="en-US" altLang="zh-CN" sz="1630"/>
          </a:p>
        </p:txBody>
      </p:sp>
      <p:sp>
        <p:nvSpPr>
          <p:cNvPr id="8" name="TextBox 7"/>
          <p:cNvSpPr txBox="1"/>
          <p:nvPr/>
        </p:nvSpPr>
        <p:spPr>
          <a:xfrm>
            <a:off x="2525434" y="5957422"/>
            <a:ext cx="2167219" cy="38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940" dirty="0"/>
          </a:p>
        </p:txBody>
      </p:sp>
      <p:sp>
        <p:nvSpPr>
          <p:cNvPr id="5" name="矩形 4"/>
          <p:cNvSpPr/>
          <p:nvPr/>
        </p:nvSpPr>
        <p:spPr bwMode="auto">
          <a:xfrm>
            <a:off x="420924" y="349865"/>
            <a:ext cx="4868954" cy="3790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>
              <a:buClrTx/>
            </a:pPr>
            <a:r>
              <a:rPr lang="zh-CN" altLang="en-US" sz="245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演练</a:t>
            </a:r>
            <a:r>
              <a:rPr lang="zh-CN" altLang="en-US" sz="245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方案</a:t>
            </a:r>
            <a:endParaRPr lang="zh-CN" altLang="en-US" sz="2450" b="1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TextBox 1"/>
          <p:cNvSpPr txBox="1">
            <a:spLocks noChangeArrowheads="1"/>
          </p:cNvSpPr>
          <p:nvPr/>
        </p:nvSpPr>
        <p:spPr bwMode="auto">
          <a:xfrm>
            <a:off x="1452016" y="858445"/>
            <a:ext cx="8283377" cy="57905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2857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algn="ctr" eaLnBrk="0" fontAlgn="base" hangingPunct="0">
              <a:spcBef>
                <a:spcPct val="5000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35" b="1" dirty="0" smtClean="0">
                <a:solidFill>
                  <a:srgbClr val="FF0000"/>
                </a:solidFill>
                <a:latin typeface="+mj-ea"/>
                <a:ea typeface="+mj-ea"/>
              </a:rPr>
              <a:t>事件描述</a:t>
            </a:r>
            <a:endParaRPr lang="en-US" altLang="zh-CN" sz="1835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</a:pPr>
            <a:r>
              <a:rPr lang="en-US" altLang="zh-CN" sz="1430" dirty="0">
                <a:solidFill>
                  <a:srgbClr val="000000"/>
                </a:solidFill>
                <a:latin typeface="+mj-ea"/>
                <a:ea typeface="+mj-ea"/>
              </a:rPr>
              <a:t>1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、</a:t>
            </a:r>
            <a:r>
              <a:rPr lang="en-US" altLang="zh-CN" sz="1430" dirty="0" smtClean="0">
                <a:solidFill>
                  <a:srgbClr val="000000"/>
                </a:solidFill>
                <a:latin typeface="+mj-ea"/>
                <a:ea typeface="+mj-ea"/>
              </a:rPr>
              <a:t>6A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废有机库抽取废液，现场打液人员发现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有机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废液吨桶下面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有大面积的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残液泄漏，经检查其漏液原因为废液吨桶底部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有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破损，故废液沿破损处流出。</a:t>
            </a:r>
            <a:endParaRPr lang="en-US" altLang="zh-CN" sz="1430" dirty="0" smtClean="0">
              <a:solidFill>
                <a:srgbClr val="000000"/>
              </a:solidFill>
              <a:latin typeface="+mj-ea"/>
              <a:ea typeface="+mj-ea"/>
            </a:endParaRPr>
          </a:p>
          <a:p>
            <a:pPr marL="0" indent="0">
              <a:lnSpc>
                <a:spcPct val="150000"/>
              </a:lnSpc>
            </a:pP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eaLnBrk="1" hangingPunct="1"/>
            <a:endParaRPr lang="en-US" altLang="zh-CN" sz="1835" b="1" dirty="0">
              <a:solidFill>
                <a:srgbClr val="000000"/>
              </a:solidFill>
              <a:latin typeface="+mj-ea"/>
              <a:ea typeface="+mj-ea"/>
            </a:endParaRPr>
          </a:p>
          <a:p>
            <a:pPr eaLnBrk="1" hangingPunct="1">
              <a:buFont typeface="Wingdings" panose="05000000000000000000" pitchFamily="2" charset="2"/>
              <a:buChar char="Ø"/>
            </a:pPr>
            <a:r>
              <a:rPr lang="zh-CN" altLang="en-US" sz="1835" b="1" dirty="0">
                <a:solidFill>
                  <a:srgbClr val="FF0000"/>
                </a:solidFill>
                <a:latin typeface="+mj-ea"/>
                <a:ea typeface="+mj-ea"/>
              </a:rPr>
              <a:t>应急处理过程简述：</a:t>
            </a:r>
            <a:endParaRPr lang="en-US" altLang="zh-CN" sz="1835" b="1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en-US" altLang="zh-CN" sz="1630" dirty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先将应急承漏托盘放在吨桶漏液的位置下方接漏，再将废液吨桶里的有机废液转接至备用吨桶内；</a:t>
            </a:r>
            <a:endParaRPr lang="en-US" altLang="zh-CN" sz="1430" dirty="0" smtClean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zh-CN" sz="1430" dirty="0">
                <a:solidFill>
                  <a:srgbClr val="000000"/>
                </a:solidFill>
                <a:latin typeface="+mj-ea"/>
                <a:ea typeface="+mj-ea"/>
              </a:rPr>
              <a:t>用黄沙将残液包围避免扩大面积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，</a:t>
            </a:r>
            <a:r>
              <a:rPr lang="zh-CN" altLang="zh-CN" sz="1430" dirty="0">
                <a:solidFill>
                  <a:srgbClr val="000000"/>
                </a:solidFill>
                <a:latin typeface="+mj-ea"/>
                <a:ea typeface="+mj-ea"/>
              </a:rPr>
              <a:t>并慢慢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向内清理</a:t>
            </a:r>
            <a:r>
              <a:rPr lang="zh-CN" altLang="zh-CN" sz="1430" dirty="0">
                <a:solidFill>
                  <a:srgbClr val="000000"/>
                </a:solidFill>
                <a:latin typeface="+mj-ea"/>
                <a:ea typeface="+mj-ea"/>
              </a:rPr>
              <a:t>缩小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受影响区域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用硫酸镁和吸液棉将现场残液清理干净。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endParaRPr lang="en-US" altLang="zh-CN" sz="1225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Ø"/>
            </a:pPr>
            <a:r>
              <a:rPr lang="zh-CN" altLang="en-US" sz="1835" b="1" dirty="0">
                <a:solidFill>
                  <a:srgbClr val="FF0000"/>
                </a:solidFill>
                <a:latin typeface="+mj-ea"/>
                <a:ea typeface="+mj-ea"/>
              </a:rPr>
              <a:t>物资</a:t>
            </a:r>
            <a:r>
              <a:rPr lang="zh-CN" altLang="en-US" sz="1835" b="1" dirty="0" smtClean="0">
                <a:solidFill>
                  <a:srgbClr val="FF0000"/>
                </a:solidFill>
                <a:latin typeface="+mj-ea"/>
                <a:ea typeface="+mj-ea"/>
              </a:rPr>
              <a:t>准备</a:t>
            </a:r>
            <a:endParaRPr lang="en-US" altLang="zh-CN" sz="1835" b="1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防护用品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吸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液棉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黄沙</a:t>
            </a:r>
            <a:endParaRPr lang="en-US" altLang="zh-CN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 smtClean="0">
                <a:solidFill>
                  <a:srgbClr val="000000"/>
                </a:solidFill>
                <a:latin typeface="+mj-ea"/>
                <a:ea typeface="+mj-ea"/>
              </a:rPr>
              <a:t>硫酸镁</a:t>
            </a:r>
            <a:endParaRPr lang="zh-CN" altLang="en-US" sz="1430" dirty="0" smtClean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备用吨桶</a:t>
            </a:r>
            <a:endParaRPr lang="zh-CN" altLang="en-US" sz="1430" dirty="0">
              <a:solidFill>
                <a:srgbClr val="000000"/>
              </a:solidFill>
              <a:latin typeface="+mj-ea"/>
              <a:ea typeface="+mj-ea"/>
            </a:endParaRPr>
          </a:p>
          <a:p>
            <a:pPr marL="342900" indent="-342900" eaLnBrk="1" hangingPunct="1">
              <a:lnSpc>
                <a:spcPct val="150000"/>
              </a:lnSpc>
              <a:buFont typeface="+mj-ea"/>
              <a:buAutoNum type="circleNumDbPlain"/>
            </a:pP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承漏</a:t>
            </a:r>
            <a:r>
              <a:rPr lang="zh-CN" altLang="en-US" sz="1430" dirty="0">
                <a:solidFill>
                  <a:srgbClr val="000000"/>
                </a:solidFill>
                <a:latin typeface="+mj-ea"/>
                <a:ea typeface="+mj-ea"/>
              </a:rPr>
              <a:t>托盘</a:t>
            </a:r>
            <a:endParaRPr lang="zh-CN" altLang="en-US" sz="1430" dirty="0">
              <a:solidFill>
                <a:srgbClr val="00000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A647AC4-F211-4F62-BDAD-2BF1DB1B69DA}" type="slidenum">
              <a:rPr lang="zh-CN" altLang="en-US" sz="1630" smtClean="0"/>
            </a:fld>
            <a:endParaRPr lang="en-US" altLang="zh-CN" sz="1630"/>
          </a:p>
        </p:txBody>
      </p:sp>
      <p:sp>
        <p:nvSpPr>
          <p:cNvPr id="8" name="TextBox 7"/>
          <p:cNvSpPr txBox="1"/>
          <p:nvPr/>
        </p:nvSpPr>
        <p:spPr>
          <a:xfrm>
            <a:off x="2525434" y="5957422"/>
            <a:ext cx="2167219" cy="3892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zh-CN" altLang="en-US" sz="1940" dirty="0"/>
          </a:p>
        </p:txBody>
      </p:sp>
      <p:sp>
        <p:nvSpPr>
          <p:cNvPr id="5" name="矩形 4"/>
          <p:cNvSpPr/>
          <p:nvPr/>
        </p:nvSpPr>
        <p:spPr bwMode="auto">
          <a:xfrm>
            <a:off x="468270" y="340146"/>
            <a:ext cx="4868954" cy="37902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rgbClr val="80808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noAutofit/>
          </a:bodyPr>
          <a:lstStyle/>
          <a:p>
            <a:pPr>
              <a:buClrTx/>
            </a:pPr>
            <a:r>
              <a:rPr lang="zh-CN" altLang="en-US" sz="245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模拟演练过程</a:t>
            </a:r>
            <a:endParaRPr lang="zh-CN" altLang="en-US" sz="245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361839" y="3685356"/>
            <a:ext cx="4570920" cy="687705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endParaRPr lang="en-US" altLang="zh-CN" sz="1940" dirty="0">
              <a:solidFill>
                <a:srgbClr val="000000"/>
              </a:solidFill>
              <a:latin typeface="+mj-ea"/>
              <a:ea typeface="+mj-ea"/>
            </a:endParaRPr>
          </a:p>
          <a:p>
            <a:pPr eaLnBrk="1" hangingPunct="1"/>
            <a:endParaRPr lang="zh-CN" altLang="en-US" sz="1940" dirty="0">
              <a:solidFill>
                <a:srgbClr val="000000"/>
              </a:solidFill>
              <a:latin typeface="+mj-ea"/>
              <a:ea typeface="+mj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66165" y="930910"/>
            <a:ext cx="8978265" cy="5334635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14:30 6A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</a:rPr>
              <a:t>仓库人员在有机废液抽取废液时发现有机废液吨桶漏液；</a:t>
            </a:r>
            <a:endParaRPr lang="en-US" altLang="zh-CN" sz="18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14:30 6A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</a:rPr>
              <a:t>仓库人员及时打电话告知中控室，并通知部门主管及</a:t>
            </a: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EHS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</a:rPr>
              <a:t>；</a:t>
            </a:r>
            <a:endParaRPr lang="en-US" altLang="zh-CN" sz="1800" dirty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14:40 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</a:rPr>
              <a:t>运输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</a:rPr>
              <a:t>人员将备用吨桶放到漏液区备用；</a:t>
            </a:r>
            <a:endParaRPr lang="en-US" altLang="zh-CN" sz="180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14:40 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仓库处置人员到达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现场</a:t>
            </a:r>
            <a:r>
              <a:rPr lang="zh-CN" altLang="en-US" sz="18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在入口出拉警戒线并管制人员</a:t>
            </a:r>
            <a:r>
              <a:rPr lang="zh-CN" altLang="en-US" sz="18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进出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，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另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一人携带吸液棉、硫酸镁、防护用品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、等</a:t>
            </a:r>
            <a:r>
              <a:rPr lang="zh-CN" altLang="en-US" sz="1800" dirty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应急物资到达现场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；</a:t>
            </a: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 </a:t>
            </a:r>
            <a:endParaRPr lang="en-US" altLang="zh-CN" sz="1800" dirty="0" smtClean="0">
              <a:solidFill>
                <a:srgbClr val="FF0000"/>
              </a:solidFill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latin typeface="+mj-ea"/>
                <a:ea typeface="+mj-ea"/>
              </a:rPr>
              <a:t>14:45 </a:t>
            </a:r>
            <a:r>
              <a:rPr lang="zh-CN" altLang="en-US" sz="1800" dirty="0" smtClean="0">
                <a:solidFill>
                  <a:srgbClr val="000000"/>
                </a:solidFill>
                <a:latin typeface="+mj-ea"/>
                <a:ea typeface="+mj-ea"/>
                <a:sym typeface="+mn-ea"/>
              </a:rPr>
              <a:t>危废处置商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穿戴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防护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用品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，将应急防漏托盘放在漏液吨桶下面、将漏液吨桶及承漏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托盘里的有机废液抽到备用吨桶里；</a:t>
            </a:r>
            <a:endParaRPr lang="en-US" altLang="zh-CN" sz="1800" dirty="0" smtClean="0"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solidFill>
                  <a:srgbClr val="000000"/>
                </a:solidFill>
                <a:latin typeface="+mj-ea"/>
                <a:ea typeface="+mj-ea"/>
              </a:rPr>
              <a:t>14:50 </a:t>
            </a:r>
            <a:r>
              <a:rPr lang="en-US" altLang="zh-CN" sz="1800" dirty="0" smtClean="0">
                <a:latin typeface="+mj-ea"/>
                <a:ea typeface="+mj-ea"/>
                <a:sym typeface="+mn-ea"/>
              </a:rPr>
              <a:t> </a:t>
            </a:r>
            <a:r>
              <a:rPr lang="zh-CN" altLang="en-US" sz="1800" dirty="0" smtClean="0">
                <a:latin typeface="+mj-ea"/>
                <a:ea typeface="+mj-ea"/>
                <a:sym typeface="+mn-ea"/>
              </a:rPr>
              <a:t>将地上的有机废液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用黄沙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围堵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避免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扩大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面积</a:t>
            </a:r>
            <a:r>
              <a:rPr lang="zh-CN" altLang="en-US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，</a:t>
            </a:r>
            <a:r>
              <a:rPr lang="zh-CN" altLang="zh-CN" sz="18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并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慢慢缩小包围圈</a:t>
            </a:r>
            <a:r>
              <a:rPr lang="zh-CN" altLang="en-US" sz="1800" dirty="0" smtClean="0">
                <a:latin typeface="+mj-ea"/>
                <a:ea typeface="+mj-ea"/>
                <a:sym typeface="+mn-ea"/>
              </a:rPr>
              <a:t>。用吸液棉及</a:t>
            </a:r>
            <a:r>
              <a:rPr lang="zh-CN" altLang="zh-CN" sz="1800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硫酸镁将现场残留液体清理干净并装入防化袋；</a:t>
            </a:r>
            <a:endParaRPr lang="en-US" altLang="zh-CN" sz="1800" dirty="0" smtClean="0">
              <a:latin typeface="+mj-ea"/>
              <a:ea typeface="+mj-ea"/>
            </a:endParaRPr>
          </a:p>
          <a:p>
            <a:pPr marL="171450" indent="-171450" eaLnBrk="1" hangingPunct="1">
              <a:lnSpc>
                <a:spcPct val="150000"/>
              </a:lnSpc>
              <a:buFont typeface="Wingdings" panose="05000000000000000000" pitchFamily="2" charset="2"/>
              <a:buChar char="p"/>
            </a:pPr>
            <a:r>
              <a:rPr lang="en-US" altLang="zh-CN" sz="1800" dirty="0" smtClean="0">
                <a:latin typeface="+mj-ea"/>
                <a:ea typeface="+mj-ea"/>
              </a:rPr>
              <a:t>14:55 </a:t>
            </a:r>
            <a:r>
              <a:rPr lang="zh-CN" altLang="en-US" sz="1800" dirty="0">
                <a:latin typeface="+mj-ea"/>
                <a:ea typeface="+mj-ea"/>
              </a:rPr>
              <a:t>应急演练结束，警戒解除</a:t>
            </a:r>
            <a:r>
              <a:rPr lang="en-US" altLang="zh-CN" sz="1800" dirty="0">
                <a:latin typeface="+mj-ea"/>
                <a:ea typeface="+mj-ea"/>
              </a:rPr>
              <a:t>,</a:t>
            </a:r>
            <a:r>
              <a:rPr lang="zh-CN" altLang="en-US" sz="1800" dirty="0">
                <a:latin typeface="+mj-ea"/>
                <a:ea typeface="+mj-ea"/>
              </a:rPr>
              <a:t>演练总结。</a:t>
            </a:r>
            <a:endParaRPr lang="en-US" altLang="zh-CN" sz="1800" dirty="0">
              <a:latin typeface="+mj-ea"/>
              <a:ea typeface="+mj-ea"/>
            </a:endParaRPr>
          </a:p>
          <a:p>
            <a:pPr eaLnBrk="1" hangingPunct="1"/>
            <a:endParaRPr lang="en-US" altLang="zh-CN" sz="1800" dirty="0">
              <a:latin typeface="+mj-ea"/>
              <a:ea typeface="+mj-ea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400" b="1"/>
              <a:t>演练</a:t>
            </a:r>
            <a:r>
              <a:rPr lang="zh-CN" altLang="en-US" sz="2400" b="1"/>
              <a:t>实操</a:t>
            </a:r>
            <a:endParaRPr lang="zh-CN" altLang="en-US" sz="2400" b="1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>
              <a:defRPr/>
            </a:pPr>
            <a:fld id="{CA647AC4-F211-4F62-BDAD-2BF1DB1B69DA}" type="slidenum">
              <a:rPr lang="zh-CN" altLang="en-US"/>
            </a:fld>
            <a:endParaRPr lang="en-US" altLang="zh-CN"/>
          </a:p>
        </p:txBody>
      </p:sp>
      <p:sp>
        <p:nvSpPr>
          <p:cNvPr id="10251" name="Text Box 21"/>
          <p:cNvSpPr txBox="1"/>
          <p:nvPr/>
        </p:nvSpPr>
        <p:spPr>
          <a:xfrm>
            <a:off x="245110" y="3102610"/>
            <a:ext cx="18954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有机废液时发现装有机废液库吨桶损坏</a:t>
            </a: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发生漏液</a:t>
            </a:r>
            <a:endParaRPr lang="zh-CN" altLang="en-US" sz="12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0252" name="Text Box 22"/>
          <p:cNvSpPr txBox="1"/>
          <p:nvPr/>
        </p:nvSpPr>
        <p:spPr>
          <a:xfrm>
            <a:off x="2611120" y="3077210"/>
            <a:ext cx="1924050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隔离现场电话通知主管中控室</a:t>
            </a:r>
            <a:r>
              <a:rPr lang="en-US" altLang="zh-CN" sz="1200" b="1" dirty="0">
                <a:latin typeface="Verdana" panose="020B0604030504040204" pitchFamily="34" charset="0"/>
                <a:ea typeface="楷体_GB2312" pitchFamily="49" charset="-122"/>
              </a:rPr>
              <a:t>EHS</a:t>
            </a: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汇报现场情况</a:t>
            </a:r>
            <a:endParaRPr lang="zh-CN" altLang="en-US" sz="12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0253" name="Text Box 23"/>
          <p:cNvSpPr txBox="1"/>
          <p:nvPr/>
        </p:nvSpPr>
        <p:spPr>
          <a:xfrm>
            <a:off x="4999355" y="3175000"/>
            <a:ext cx="1798638" cy="27622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拉起警示胶带现场隔离</a:t>
            </a:r>
            <a:endParaRPr lang="zh-CN" altLang="en-US" sz="12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0254" name="Text Box 25"/>
          <p:cNvSpPr txBox="1"/>
          <p:nvPr/>
        </p:nvSpPr>
        <p:spPr>
          <a:xfrm>
            <a:off x="2667635" y="6014720"/>
            <a:ext cx="1906905" cy="46037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再使用硫酸镁及吸液棉将现场残留液体清理干净</a:t>
            </a:r>
            <a:endParaRPr lang="zh-CN" altLang="en-US" sz="12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0255" name="Text Box 26"/>
          <p:cNvSpPr txBox="1"/>
          <p:nvPr/>
        </p:nvSpPr>
        <p:spPr>
          <a:xfrm>
            <a:off x="10029190" y="6003290"/>
            <a:ext cx="190944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现场沾有废液的吸附棉装如防化袋中统一交给危废处置商带走</a:t>
            </a:r>
            <a:endParaRPr lang="zh-CN" altLang="en-US" sz="12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0256" name="Rectangle 31"/>
          <p:cNvSpPr/>
          <p:nvPr/>
        </p:nvSpPr>
        <p:spPr>
          <a:xfrm>
            <a:off x="180975" y="6124575"/>
            <a:ext cx="1890713" cy="461963"/>
          </a:xfrm>
          <a:prstGeom prst="rect">
            <a:avLst/>
          </a:prstGeom>
          <a:noFill/>
          <a:ln w="9525">
            <a:noFill/>
          </a:ln>
          <a:effectLst>
            <a:prstShdw prst="shdw17" dist="17961" dir="2699999">
              <a:srgbClr val="990000"/>
            </a:prstShdw>
          </a:effectLst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0"/>
              </a:spcBef>
            </a:pP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用黄沙围堵现场漏液并装入防化袋中</a:t>
            </a:r>
            <a:endParaRPr lang="zh-CN" altLang="en-US" sz="12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0263" name="Text Box 23"/>
          <p:cNvSpPr txBox="1"/>
          <p:nvPr/>
        </p:nvSpPr>
        <p:spPr>
          <a:xfrm>
            <a:off x="4999038" y="6014720"/>
            <a:ext cx="1800225" cy="460375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将应急承漏托盘的套管接上</a:t>
            </a:r>
            <a:endParaRPr lang="zh-CN" altLang="en-US" sz="12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  <p:sp>
        <p:nvSpPr>
          <p:cNvPr id="10264" name="Text Box 26"/>
          <p:cNvSpPr txBox="1"/>
          <p:nvPr/>
        </p:nvSpPr>
        <p:spPr>
          <a:xfrm>
            <a:off x="7578090" y="2990850"/>
            <a:ext cx="21215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defRPr sz="2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>
                <a:solidFill>
                  <a:schemeClr val="tx1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1600">
                <a:solidFill>
                  <a:schemeClr val="tx1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  <a:ea typeface="+mn-ea"/>
              </a:defRPr>
            </a:lvl5pPr>
          </a:lstStyle>
          <a:p>
            <a:pPr marL="0" lvl="0" indent="0">
              <a:spcBef>
                <a:spcPct val="50000"/>
              </a:spcBef>
            </a:pPr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将应急承漏托盘放在吨桶漏液的位置下方接漏，安装快接套管</a:t>
            </a:r>
            <a:endParaRPr lang="zh-CN" altLang="en-US" sz="12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94640" y="1043305"/>
            <a:ext cx="1914525" cy="1663065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94610" y="1033780"/>
            <a:ext cx="2019935" cy="1663065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99355" y="1042670"/>
            <a:ext cx="2247265" cy="16637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78090" y="1043305"/>
            <a:ext cx="2094865" cy="166306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04425" y="1043305"/>
            <a:ext cx="2069465" cy="1663065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4640" y="4144010"/>
            <a:ext cx="2000250" cy="1512570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7635" y="4144010"/>
            <a:ext cx="2000885" cy="1512570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99355" y="4144010"/>
            <a:ext cx="2247900" cy="151257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78090" y="4144010"/>
            <a:ext cx="2120900" cy="151257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029825" y="4143375"/>
            <a:ext cx="1757680" cy="151320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0029825" y="2941955"/>
            <a:ext cx="197739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  <a:sym typeface="+mn-ea"/>
              </a:rPr>
              <a:t>快接套管放入备用吨桶内，将漏液吨桶里的废液放入备用吨桶</a:t>
            </a:r>
            <a:r>
              <a:rPr lang="zh-CN" altLang="en-US" sz="120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内</a:t>
            </a:r>
            <a:endParaRPr lang="zh-CN" altLang="en-US" sz="120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en-US" sz="1200"/>
          </a:p>
        </p:txBody>
      </p:sp>
      <p:sp>
        <p:nvSpPr>
          <p:cNvPr id="16" name="文本框 15"/>
          <p:cNvSpPr txBox="1"/>
          <p:nvPr/>
        </p:nvSpPr>
        <p:spPr>
          <a:xfrm>
            <a:off x="7577455" y="5965825"/>
            <a:ext cx="213296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1200" b="1" dirty="0">
                <a:latin typeface="Verdana" panose="020B0604030504040204" pitchFamily="34" charset="0"/>
                <a:ea typeface="楷体_GB2312" pitchFamily="49" charset="-122"/>
              </a:rPr>
              <a:t>用叉车将应急承漏托盘里的废液放入备用吨桶内盖紧盖子贴上标识</a:t>
            </a:r>
            <a:endParaRPr lang="zh-CN" altLang="en-US" sz="1200" b="1" dirty="0">
              <a:latin typeface="Verdana" panose="020B0604030504040204" pitchFamily="34" charset="0"/>
              <a:ea typeface="楷体_GB2312" pitchFamily="49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p>
            <a:r>
              <a:rPr lang="zh-CN" altLang="en-US" sz="2450" b="1"/>
              <a:t>演练总结</a:t>
            </a:r>
            <a:endParaRPr lang="zh-CN" altLang="en-US" sz="2450" b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p>
            <a:pPr marL="0" indent="0">
              <a:buNone/>
            </a:pPr>
            <a:r>
              <a:rPr lang="zh-CN" altLang="en-US" sz="1600"/>
              <a:t>有机废液吨桶漏液应急演练总结：</a:t>
            </a:r>
            <a:endParaRPr lang="en-US" altLang="zh-CN" sz="1600"/>
          </a:p>
          <a:p>
            <a:pPr marL="0" indent="0">
              <a:buNone/>
            </a:pPr>
            <a:r>
              <a:rPr lang="en-US" altLang="zh-CN" sz="1600"/>
              <a:t>        </a:t>
            </a:r>
            <a:r>
              <a:rPr lang="zh-CN" altLang="en-US" sz="1600"/>
              <a:t>本次</a:t>
            </a:r>
            <a:r>
              <a:rPr lang="en-US" altLang="zh-CN" sz="1600"/>
              <a:t>6A</a:t>
            </a:r>
            <a:r>
              <a:rPr lang="zh-CN" altLang="en-US" sz="1600"/>
              <a:t>仓库有机废液吨桶漏液应急演练于指定时间开展，模拟了废液抽取过程中吨桶漏液的突发场景，各环节按预定流程推进，整体演练达到预期效果，现将情况总结如下：</a:t>
            </a:r>
            <a:r>
              <a:rPr lang="en-US" altLang="zh-CN" sz="1600"/>
              <a:t> </a:t>
            </a:r>
            <a:endParaRPr lang="en-US" altLang="zh-CN" sz="1600"/>
          </a:p>
          <a:p>
            <a:r>
              <a:rPr lang="en-US" altLang="zh-CN" sz="1600"/>
              <a:t>1.</a:t>
            </a:r>
            <a:r>
              <a:rPr lang="en-US" altLang="en-US" sz="1600"/>
              <a:t> </a:t>
            </a:r>
            <a:r>
              <a:rPr lang="zh-CN" altLang="en-US" sz="1600"/>
              <a:t>响应及时性良好：</a:t>
            </a:r>
            <a:r>
              <a:rPr lang="en-US" altLang="zh-CN" sz="1600"/>
              <a:t>14:30</a:t>
            </a:r>
            <a:r>
              <a:rPr lang="zh-CN" altLang="en-US" sz="1600"/>
              <a:t>发现漏液后，仓库人员第一时间告知中控室、部门主管及</a:t>
            </a:r>
            <a:r>
              <a:rPr lang="en-US" altLang="zh-CN" sz="1600"/>
              <a:t>EHS</a:t>
            </a:r>
            <a:r>
              <a:rPr lang="zh-CN" altLang="en-US" sz="1600"/>
              <a:t>，现场警戒及应急物资到位，各岗位响应衔接顺畅，无明显延迟。</a:t>
            </a:r>
            <a:r>
              <a:rPr lang="en-US" altLang="zh-CN" sz="1600"/>
              <a:t>​</a:t>
            </a:r>
            <a:endParaRPr lang="en-US" altLang="zh-CN" sz="1600"/>
          </a:p>
          <a:p>
            <a:r>
              <a:rPr lang="en-US" altLang="zh-CN" sz="1600"/>
              <a:t>2.</a:t>
            </a:r>
            <a:r>
              <a:rPr lang="en-US" altLang="en-US" sz="1600"/>
              <a:t> </a:t>
            </a:r>
            <a:r>
              <a:rPr lang="zh-CN" altLang="en-US" sz="1600"/>
              <a:t>处置流程规范：危废处置商按要求穿戴防护用品，完成防漏托盘放置、废液转移抽运操作；后续通过黄沙围堵、吸液棉与硫酸镁清理残留液体并装防化袋，处置步骤贴合危废漏液应急处置规范，操作专业。</a:t>
            </a:r>
            <a:r>
              <a:rPr lang="en-US" altLang="zh-CN" sz="1600"/>
              <a:t>​</a:t>
            </a:r>
            <a:endParaRPr lang="en-US" altLang="zh-CN" sz="1600"/>
          </a:p>
          <a:p>
            <a:r>
              <a:rPr lang="en-US" altLang="zh-CN" sz="1600"/>
              <a:t>3.</a:t>
            </a:r>
            <a:r>
              <a:rPr lang="en-US" altLang="en-US" sz="1600"/>
              <a:t> </a:t>
            </a:r>
            <a:r>
              <a:rPr lang="zh-CN" altLang="en-US" sz="1600"/>
              <a:t>应急协同有序：运输人员、危废处置商及管理部门间分工明确，警戒管制、物资供应、现场处置等环节配合默契，展现了良好的应急协同能力。</a:t>
            </a:r>
            <a:endParaRPr lang="en-US" altLang="zh-CN" sz="1600"/>
          </a:p>
          <a:p>
            <a:r>
              <a:rPr lang="en-US" altLang="zh-CN" sz="1600"/>
              <a:t>4.</a:t>
            </a:r>
            <a:r>
              <a:rPr lang="en-US" altLang="en-US" sz="1600"/>
              <a:t> </a:t>
            </a:r>
            <a:r>
              <a:rPr lang="zh-CN" altLang="en-US" sz="1600"/>
              <a:t>演练闭环完整：从漏液发现到</a:t>
            </a:r>
            <a:r>
              <a:rPr lang="en-US" altLang="zh-CN" sz="1600"/>
              <a:t>14:55</a:t>
            </a:r>
            <a:r>
              <a:rPr lang="zh-CN" altLang="en-US" sz="1600"/>
              <a:t>演练结束、警戒解除并开展总结，整个流程形成闭环，符合应急演练的基本要求。</a:t>
            </a:r>
            <a:endParaRPr lang="zh-CN" altLang="en-US" sz="160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p>
            <a:pPr>
              <a:defRPr/>
            </a:pPr>
            <a:fld id="{CA647AC4-F211-4F62-BDAD-2BF1DB1B69DA}" type="slidenum">
              <a:rPr lang="zh-CN" altLang="en-US"/>
            </a:fld>
            <a:endParaRPr lang="en-US" altLang="zh-CN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 advClick="0" advTm="3000">
        <p:random/>
      </p:transition>
    </mc:Choice>
    <mc:Fallback>
      <p:transition spd="slow" advClick="0" advTm="3000">
        <p:random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5219" y="845495"/>
            <a:ext cx="9246783" cy="4999560"/>
          </a:xfrm>
          <a:prstGeom prst="rect">
            <a:avLst/>
          </a:prstGeom>
        </p:spPr>
      </p:pic>
      <p:sp>
        <p:nvSpPr>
          <p:cNvPr id="23" name="íŝļiḍê"/>
          <p:cNvSpPr/>
          <p:nvPr/>
        </p:nvSpPr>
        <p:spPr>
          <a:xfrm>
            <a:off x="2945219" y="845495"/>
            <a:ext cx="9246783" cy="4999560"/>
          </a:xfrm>
          <a:prstGeom prst="rect">
            <a:avLst/>
          </a:prstGeom>
          <a:solidFill>
            <a:schemeClr val="tx2">
              <a:lumMod val="75000"/>
              <a:alpha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sz="1800" dirty="0"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0" name="任意多边形 17"/>
          <p:cNvSpPr/>
          <p:nvPr/>
        </p:nvSpPr>
        <p:spPr>
          <a:xfrm>
            <a:off x="1265273" y="1760575"/>
            <a:ext cx="3336851" cy="3336851"/>
          </a:xfrm>
          <a:custGeom>
            <a:avLst/>
            <a:gdLst>
              <a:gd name="connsiteX0" fmla="*/ 0 w 384775"/>
              <a:gd name="connsiteY0" fmla="*/ 0 h 1014413"/>
              <a:gd name="connsiteX1" fmla="*/ 384775 w 384775"/>
              <a:gd name="connsiteY1" fmla="*/ 0 h 1014413"/>
              <a:gd name="connsiteX2" fmla="*/ 384775 w 384775"/>
              <a:gd name="connsiteY2" fmla="*/ 168608 h 1014413"/>
              <a:gd name="connsiteX3" fmla="*/ 336678 w 384775"/>
              <a:gd name="connsiteY3" fmla="*/ 168608 h 1014413"/>
              <a:gd name="connsiteX4" fmla="*/ 336678 w 384775"/>
              <a:gd name="connsiteY4" fmla="*/ 48097 h 1014413"/>
              <a:gd name="connsiteX5" fmla="*/ 48097 w 384775"/>
              <a:gd name="connsiteY5" fmla="*/ 48097 h 1014413"/>
              <a:gd name="connsiteX6" fmla="*/ 48097 w 384775"/>
              <a:gd name="connsiteY6" fmla="*/ 966316 h 1014413"/>
              <a:gd name="connsiteX7" fmla="*/ 336678 w 384775"/>
              <a:gd name="connsiteY7" fmla="*/ 966316 h 1014413"/>
              <a:gd name="connsiteX8" fmla="*/ 336678 w 384775"/>
              <a:gd name="connsiteY8" fmla="*/ 845804 h 1014413"/>
              <a:gd name="connsiteX9" fmla="*/ 384775 w 384775"/>
              <a:gd name="connsiteY9" fmla="*/ 845804 h 1014413"/>
              <a:gd name="connsiteX10" fmla="*/ 384775 w 384775"/>
              <a:gd name="connsiteY10" fmla="*/ 1014413 h 1014413"/>
              <a:gd name="connsiteX11" fmla="*/ 0 w 384775"/>
              <a:gd name="connsiteY11" fmla="*/ 1014413 h 1014413"/>
              <a:gd name="connsiteX0-1" fmla="*/ 0 w 384775"/>
              <a:gd name="connsiteY0-2" fmla="*/ 0 h 1014413"/>
              <a:gd name="connsiteX1-3" fmla="*/ 384775 w 384775"/>
              <a:gd name="connsiteY1-4" fmla="*/ 0 h 1014413"/>
              <a:gd name="connsiteX2-5" fmla="*/ 384775 w 384775"/>
              <a:gd name="connsiteY2-6" fmla="*/ 168608 h 1014413"/>
              <a:gd name="connsiteX3-7" fmla="*/ 336678 w 384775"/>
              <a:gd name="connsiteY3-8" fmla="*/ 168608 h 1014413"/>
              <a:gd name="connsiteX4-9" fmla="*/ 336678 w 384775"/>
              <a:gd name="connsiteY4-10" fmla="*/ 48097 h 1014413"/>
              <a:gd name="connsiteX5-11" fmla="*/ 20823 w 384775"/>
              <a:gd name="connsiteY5-12" fmla="*/ 46100 h 1014413"/>
              <a:gd name="connsiteX6-13" fmla="*/ 48097 w 384775"/>
              <a:gd name="connsiteY6-14" fmla="*/ 966316 h 1014413"/>
              <a:gd name="connsiteX7-15" fmla="*/ 336678 w 384775"/>
              <a:gd name="connsiteY7-16" fmla="*/ 966316 h 1014413"/>
              <a:gd name="connsiteX8-17" fmla="*/ 336678 w 384775"/>
              <a:gd name="connsiteY8-18" fmla="*/ 845804 h 1014413"/>
              <a:gd name="connsiteX9-19" fmla="*/ 384775 w 384775"/>
              <a:gd name="connsiteY9-20" fmla="*/ 845804 h 1014413"/>
              <a:gd name="connsiteX10-21" fmla="*/ 384775 w 384775"/>
              <a:gd name="connsiteY10-22" fmla="*/ 1014413 h 1014413"/>
              <a:gd name="connsiteX11-23" fmla="*/ 0 w 384775"/>
              <a:gd name="connsiteY11-24" fmla="*/ 1014413 h 1014413"/>
              <a:gd name="connsiteX12" fmla="*/ 0 w 384775"/>
              <a:gd name="connsiteY12" fmla="*/ 0 h 1014413"/>
              <a:gd name="connsiteX0-25" fmla="*/ 0 w 384775"/>
              <a:gd name="connsiteY0-26" fmla="*/ 0 h 1014413"/>
              <a:gd name="connsiteX1-27" fmla="*/ 384775 w 384775"/>
              <a:gd name="connsiteY1-28" fmla="*/ 0 h 1014413"/>
              <a:gd name="connsiteX2-29" fmla="*/ 384775 w 384775"/>
              <a:gd name="connsiteY2-30" fmla="*/ 168608 h 1014413"/>
              <a:gd name="connsiteX3-31" fmla="*/ 336678 w 384775"/>
              <a:gd name="connsiteY3-32" fmla="*/ 168608 h 1014413"/>
              <a:gd name="connsiteX4-33" fmla="*/ 336678 w 384775"/>
              <a:gd name="connsiteY4-34" fmla="*/ 48097 h 1014413"/>
              <a:gd name="connsiteX5-35" fmla="*/ 20823 w 384775"/>
              <a:gd name="connsiteY5-36" fmla="*/ 46100 h 1014413"/>
              <a:gd name="connsiteX6-37" fmla="*/ 20065 w 384775"/>
              <a:gd name="connsiteY6-38" fmla="*/ 964319 h 1014413"/>
              <a:gd name="connsiteX7-39" fmla="*/ 336678 w 384775"/>
              <a:gd name="connsiteY7-40" fmla="*/ 966316 h 1014413"/>
              <a:gd name="connsiteX8-41" fmla="*/ 336678 w 384775"/>
              <a:gd name="connsiteY8-42" fmla="*/ 845804 h 1014413"/>
              <a:gd name="connsiteX9-43" fmla="*/ 384775 w 384775"/>
              <a:gd name="connsiteY9-44" fmla="*/ 845804 h 1014413"/>
              <a:gd name="connsiteX10-45" fmla="*/ 384775 w 384775"/>
              <a:gd name="connsiteY10-46" fmla="*/ 1014413 h 1014413"/>
              <a:gd name="connsiteX11-47" fmla="*/ 0 w 384775"/>
              <a:gd name="connsiteY11-48" fmla="*/ 1014413 h 1014413"/>
              <a:gd name="connsiteX12-49" fmla="*/ 0 w 384775"/>
              <a:gd name="connsiteY12-50" fmla="*/ 0 h 1014413"/>
              <a:gd name="connsiteX0-51" fmla="*/ 0 w 384775"/>
              <a:gd name="connsiteY0-52" fmla="*/ 0 h 1014413"/>
              <a:gd name="connsiteX1-53" fmla="*/ 384775 w 384775"/>
              <a:gd name="connsiteY1-54" fmla="*/ 0 h 1014413"/>
              <a:gd name="connsiteX2-55" fmla="*/ 384775 w 384775"/>
              <a:gd name="connsiteY2-56" fmla="*/ 168608 h 1014413"/>
              <a:gd name="connsiteX3-57" fmla="*/ 336678 w 384775"/>
              <a:gd name="connsiteY3-58" fmla="*/ 168608 h 1014413"/>
              <a:gd name="connsiteX4-59" fmla="*/ 363952 w 384775"/>
              <a:gd name="connsiteY4-60" fmla="*/ 48097 h 1014413"/>
              <a:gd name="connsiteX5-61" fmla="*/ 20823 w 384775"/>
              <a:gd name="connsiteY5-62" fmla="*/ 46100 h 1014413"/>
              <a:gd name="connsiteX6-63" fmla="*/ 20065 w 384775"/>
              <a:gd name="connsiteY6-64" fmla="*/ 964319 h 1014413"/>
              <a:gd name="connsiteX7-65" fmla="*/ 336678 w 384775"/>
              <a:gd name="connsiteY7-66" fmla="*/ 966316 h 1014413"/>
              <a:gd name="connsiteX8-67" fmla="*/ 336678 w 384775"/>
              <a:gd name="connsiteY8-68" fmla="*/ 845804 h 1014413"/>
              <a:gd name="connsiteX9-69" fmla="*/ 384775 w 384775"/>
              <a:gd name="connsiteY9-70" fmla="*/ 845804 h 1014413"/>
              <a:gd name="connsiteX10-71" fmla="*/ 384775 w 384775"/>
              <a:gd name="connsiteY10-72" fmla="*/ 1014413 h 1014413"/>
              <a:gd name="connsiteX11-73" fmla="*/ 0 w 384775"/>
              <a:gd name="connsiteY11-74" fmla="*/ 1014413 h 1014413"/>
              <a:gd name="connsiteX12-75" fmla="*/ 0 w 384775"/>
              <a:gd name="connsiteY12-76" fmla="*/ 0 h 1014413"/>
              <a:gd name="connsiteX0-77" fmla="*/ 0 w 384775"/>
              <a:gd name="connsiteY0-78" fmla="*/ 0 h 1014413"/>
              <a:gd name="connsiteX1-79" fmla="*/ 384775 w 384775"/>
              <a:gd name="connsiteY1-80" fmla="*/ 0 h 1014413"/>
              <a:gd name="connsiteX2-81" fmla="*/ 384775 w 384775"/>
              <a:gd name="connsiteY2-82" fmla="*/ 168608 h 1014413"/>
              <a:gd name="connsiteX3-83" fmla="*/ 364710 w 384775"/>
              <a:gd name="connsiteY3-84" fmla="*/ 174600 h 1014413"/>
              <a:gd name="connsiteX4-85" fmla="*/ 363952 w 384775"/>
              <a:gd name="connsiteY4-86" fmla="*/ 48097 h 1014413"/>
              <a:gd name="connsiteX5-87" fmla="*/ 20823 w 384775"/>
              <a:gd name="connsiteY5-88" fmla="*/ 46100 h 1014413"/>
              <a:gd name="connsiteX6-89" fmla="*/ 20065 w 384775"/>
              <a:gd name="connsiteY6-90" fmla="*/ 964319 h 1014413"/>
              <a:gd name="connsiteX7-91" fmla="*/ 336678 w 384775"/>
              <a:gd name="connsiteY7-92" fmla="*/ 966316 h 1014413"/>
              <a:gd name="connsiteX8-93" fmla="*/ 336678 w 384775"/>
              <a:gd name="connsiteY8-94" fmla="*/ 845804 h 1014413"/>
              <a:gd name="connsiteX9-95" fmla="*/ 384775 w 384775"/>
              <a:gd name="connsiteY9-96" fmla="*/ 845804 h 1014413"/>
              <a:gd name="connsiteX10-97" fmla="*/ 384775 w 384775"/>
              <a:gd name="connsiteY10-98" fmla="*/ 1014413 h 1014413"/>
              <a:gd name="connsiteX11-99" fmla="*/ 0 w 384775"/>
              <a:gd name="connsiteY11-100" fmla="*/ 1014413 h 1014413"/>
              <a:gd name="connsiteX12-101" fmla="*/ 0 w 384775"/>
              <a:gd name="connsiteY12-102" fmla="*/ 0 h 1014413"/>
              <a:gd name="connsiteX0-103" fmla="*/ 0 w 384775"/>
              <a:gd name="connsiteY0-104" fmla="*/ 0 h 1014413"/>
              <a:gd name="connsiteX1-105" fmla="*/ 384775 w 384775"/>
              <a:gd name="connsiteY1-106" fmla="*/ 0 h 1014413"/>
              <a:gd name="connsiteX2-107" fmla="*/ 384775 w 384775"/>
              <a:gd name="connsiteY2-108" fmla="*/ 168608 h 1014413"/>
              <a:gd name="connsiteX3-109" fmla="*/ 364710 w 384775"/>
              <a:gd name="connsiteY3-110" fmla="*/ 174600 h 1014413"/>
              <a:gd name="connsiteX4-111" fmla="*/ 363952 w 384775"/>
              <a:gd name="connsiteY4-112" fmla="*/ 48097 h 1014413"/>
              <a:gd name="connsiteX5-113" fmla="*/ 20823 w 384775"/>
              <a:gd name="connsiteY5-114" fmla="*/ 46100 h 1014413"/>
              <a:gd name="connsiteX6-115" fmla="*/ 20065 w 384775"/>
              <a:gd name="connsiteY6-116" fmla="*/ 964319 h 1014413"/>
              <a:gd name="connsiteX7-117" fmla="*/ 336678 w 384775"/>
              <a:gd name="connsiteY7-118" fmla="*/ 966316 h 1014413"/>
              <a:gd name="connsiteX8-119" fmla="*/ 366225 w 384775"/>
              <a:gd name="connsiteY8-120" fmla="*/ 849799 h 1014413"/>
              <a:gd name="connsiteX9-121" fmla="*/ 384775 w 384775"/>
              <a:gd name="connsiteY9-122" fmla="*/ 845804 h 1014413"/>
              <a:gd name="connsiteX10-123" fmla="*/ 384775 w 384775"/>
              <a:gd name="connsiteY10-124" fmla="*/ 1014413 h 1014413"/>
              <a:gd name="connsiteX11-125" fmla="*/ 0 w 384775"/>
              <a:gd name="connsiteY11-126" fmla="*/ 1014413 h 1014413"/>
              <a:gd name="connsiteX12-127" fmla="*/ 0 w 384775"/>
              <a:gd name="connsiteY12-128" fmla="*/ 0 h 1014413"/>
              <a:gd name="connsiteX0-129" fmla="*/ 0 w 384775"/>
              <a:gd name="connsiteY0-130" fmla="*/ 0 h 1014413"/>
              <a:gd name="connsiteX1-131" fmla="*/ 384775 w 384775"/>
              <a:gd name="connsiteY1-132" fmla="*/ 0 h 1014413"/>
              <a:gd name="connsiteX2-133" fmla="*/ 384775 w 384775"/>
              <a:gd name="connsiteY2-134" fmla="*/ 168608 h 1014413"/>
              <a:gd name="connsiteX3-135" fmla="*/ 364710 w 384775"/>
              <a:gd name="connsiteY3-136" fmla="*/ 174600 h 1014413"/>
              <a:gd name="connsiteX4-137" fmla="*/ 363952 w 384775"/>
              <a:gd name="connsiteY4-138" fmla="*/ 48097 h 1014413"/>
              <a:gd name="connsiteX5-139" fmla="*/ 20823 w 384775"/>
              <a:gd name="connsiteY5-140" fmla="*/ 46100 h 1014413"/>
              <a:gd name="connsiteX6-141" fmla="*/ 20065 w 384775"/>
              <a:gd name="connsiteY6-142" fmla="*/ 964319 h 1014413"/>
              <a:gd name="connsiteX7-143" fmla="*/ 366225 w 384775"/>
              <a:gd name="connsiteY7-144" fmla="*/ 966316 h 1014413"/>
              <a:gd name="connsiteX8-145" fmla="*/ 366225 w 384775"/>
              <a:gd name="connsiteY8-146" fmla="*/ 849799 h 1014413"/>
              <a:gd name="connsiteX9-147" fmla="*/ 384775 w 384775"/>
              <a:gd name="connsiteY9-148" fmla="*/ 845804 h 1014413"/>
              <a:gd name="connsiteX10-149" fmla="*/ 384775 w 384775"/>
              <a:gd name="connsiteY10-150" fmla="*/ 1014413 h 1014413"/>
              <a:gd name="connsiteX11-151" fmla="*/ 0 w 384775"/>
              <a:gd name="connsiteY11-152" fmla="*/ 1014413 h 1014413"/>
              <a:gd name="connsiteX12-153" fmla="*/ 0 w 384775"/>
              <a:gd name="connsiteY12-154" fmla="*/ 0 h 101441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49" y="connsiteY12-50"/>
              </a:cxn>
            </a:cxnLst>
            <a:rect l="l" t="t" r="r" b="b"/>
            <a:pathLst>
              <a:path w="384775" h="1014413">
                <a:moveTo>
                  <a:pt x="0" y="0"/>
                </a:moveTo>
                <a:lnTo>
                  <a:pt x="384775" y="0"/>
                </a:lnTo>
                <a:lnTo>
                  <a:pt x="384775" y="168608"/>
                </a:lnTo>
                <a:lnTo>
                  <a:pt x="364710" y="174600"/>
                </a:lnTo>
                <a:cubicBezTo>
                  <a:pt x="364457" y="132432"/>
                  <a:pt x="364205" y="90265"/>
                  <a:pt x="363952" y="48097"/>
                </a:cubicBezTo>
                <a:lnTo>
                  <a:pt x="20823" y="46100"/>
                </a:lnTo>
                <a:cubicBezTo>
                  <a:pt x="20570" y="352173"/>
                  <a:pt x="20318" y="658246"/>
                  <a:pt x="20065" y="964319"/>
                </a:cubicBezTo>
                <a:lnTo>
                  <a:pt x="366225" y="966316"/>
                </a:lnTo>
                <a:lnTo>
                  <a:pt x="366225" y="849799"/>
                </a:lnTo>
                <a:lnTo>
                  <a:pt x="384775" y="845804"/>
                </a:lnTo>
                <a:lnTo>
                  <a:pt x="384775" y="1014413"/>
                </a:lnTo>
                <a:lnTo>
                  <a:pt x="0" y="1014413"/>
                </a:lnTo>
                <a:lnTo>
                  <a:pt x="0" y="0"/>
                </a:lnTo>
                <a:close/>
              </a:path>
            </a:pathLst>
          </a:custGeom>
          <a:solidFill>
            <a:srgbClr val="FF940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dirty="0">
              <a:solidFill>
                <a:schemeClr val="tx1"/>
              </a:solidFill>
              <a:latin typeface="印品黑体" panose="00000500000000000000" pitchFamily="2" charset="-122"/>
              <a:ea typeface="印品黑体" panose="00000500000000000000" pitchFamily="2" charset="-122"/>
            </a:endParaRPr>
          </a:p>
        </p:txBody>
      </p:sp>
      <p:sp>
        <p:nvSpPr>
          <p:cNvPr id="13" name="矩形 12"/>
          <p:cNvSpPr/>
          <p:nvPr/>
        </p:nvSpPr>
        <p:spPr bwMode="auto">
          <a:xfrm>
            <a:off x="4244342" y="2256045"/>
            <a:ext cx="3995892" cy="2334237"/>
          </a:xfrm>
          <a:prstGeom prst="rect">
            <a:avLst/>
          </a:prstGeom>
        </p:spPr>
        <p:txBody>
          <a:bodyPr wrap="square" lIns="117101" tIns="58551" rIns="117101" bIns="58551">
            <a:spAutoFit/>
          </a:bodyPr>
          <a:lstStyle/>
          <a:p>
            <a:pPr>
              <a:defRPr/>
            </a:pPr>
            <a:r>
              <a:rPr lang="en-US" altLang="zh-CN" sz="3600" b="1" dirty="0">
                <a:solidFill>
                  <a:srgbClr val="FF9409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THANKS</a:t>
            </a:r>
            <a:endParaRPr lang="en-US" altLang="zh-CN" sz="3600" b="1" dirty="0">
              <a:solidFill>
                <a:srgbClr val="FF9409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>
              <a:defRPr/>
            </a:pPr>
            <a:r>
              <a:rPr lang="en-US" altLang="zh-CN" sz="3600" b="1" dirty="0">
                <a:solidFill>
                  <a:srgbClr val="FF9409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FOR</a:t>
            </a:r>
            <a:endParaRPr lang="en-US" altLang="zh-CN" sz="3600" b="1" dirty="0">
              <a:solidFill>
                <a:srgbClr val="FF9409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>
              <a:defRPr/>
            </a:pPr>
            <a:r>
              <a:rPr lang="en-US" altLang="zh-CN" sz="3600" b="1" dirty="0">
                <a:solidFill>
                  <a:srgbClr val="FF9409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YOUR</a:t>
            </a:r>
            <a:endParaRPr lang="en-US" altLang="zh-CN" sz="3600" b="1" dirty="0">
              <a:solidFill>
                <a:srgbClr val="FF9409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  <a:p>
            <a:pPr>
              <a:defRPr/>
            </a:pPr>
            <a:r>
              <a:rPr lang="en-US" altLang="zh-CN" sz="3600" b="1" dirty="0">
                <a:solidFill>
                  <a:srgbClr val="FF9409"/>
                </a:solidFill>
                <a:effectLst>
                  <a:outerShdw blurRad="50800" dist="38100" dir="2700000" algn="tl" rotWithShape="0">
                    <a:prstClr val="black">
                      <a:alpha val="15000"/>
                    </a:prst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ATTENTION</a:t>
            </a:r>
            <a:endParaRPr lang="en-US" altLang="zh-CN" sz="3600" b="1" dirty="0">
              <a:solidFill>
                <a:srgbClr val="FF9409"/>
              </a:solidFill>
              <a:effectLst>
                <a:outerShdw blurRad="50800" dist="38100" dir="2700000" algn="tl" rotWithShape="0">
                  <a:prstClr val="black">
                    <a:alpha val="15000"/>
                  </a:prstClr>
                </a:outerShdw>
              </a:effectLst>
              <a:latin typeface="Arial" panose="020B0604020202020204" pitchFamily="34" charset="0"/>
              <a:cs typeface="Arial" panose="020B0604020202020204" pitchFamily="34" charset="0"/>
              <a:sym typeface="+mn-ea"/>
            </a:endParaRPr>
          </a:p>
        </p:txBody>
      </p:sp>
      <p:sp>
        <p:nvSpPr>
          <p:cNvPr id="2" name="灯片编号占位符 1"/>
          <p:cNvSpPr>
            <a:spLocks noGrp="1"/>
          </p:cNvSpPr>
          <p:nvPr>
            <p:ph type="sldNum" sz="quarter" idx="4294967295"/>
          </p:nvPr>
        </p:nvSpPr>
        <p:spPr/>
        <p:txBody>
          <a:bodyPr/>
          <a:lstStyle/>
          <a:p>
            <a:fld id="{C4851445-8CAA-4386-9524-38D671DFD1F8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3000"/>
    </mc:Choice>
    <mc:Fallback>
      <p:transition advClick="0" advTm="300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THINKCELLSHAPEDONOTDELETE" val="thinkcellActiveDocDoNotDelete"/>
</p:tagLst>
</file>

<file path=ppt/tags/tag2.xml><?xml version="1.0" encoding="utf-8"?>
<p:tagLst xmlns:p="http://schemas.openxmlformats.org/presentationml/2006/main">
  <p:tag name="THINKCELLSHAPEDONOTDELETE" val="paPTiKCpCc0Wm9GGr7C2Ugw"/>
</p:tagLst>
</file>

<file path=ppt/tags/tag3.xml><?xml version="1.0" encoding="utf-8"?>
<p:tagLst xmlns:p="http://schemas.openxmlformats.org/presentationml/2006/main">
  <p:tag name="THINKCELLSHAPEDONOTDELETE" val="pmUE9EpxeBEiNkm9fEZtpXw"/>
</p:tagLst>
</file>

<file path=ppt/tags/tag4.xml><?xml version="1.0" encoding="utf-8"?>
<p:tagLst xmlns:p="http://schemas.openxmlformats.org/presentationml/2006/main">
  <p:tag name="THINKCELLSHAPEDONOTDELETE" val="pUm83v7GZg0C9zOqeDSJ18Q"/>
</p:tagLst>
</file>

<file path=ppt/tags/tag5.xml><?xml version="1.0" encoding="utf-8"?>
<p:tagLst xmlns:p="http://schemas.openxmlformats.org/presentationml/2006/main">
  <p:tag name="THINKCELLSHAPEDONOTDELETE" val="pEvpTtvgZoEyp1sADBHAZXw"/>
</p:tagLst>
</file>

<file path=ppt/tags/tag6.xml><?xml version="1.0" encoding="utf-8"?>
<p:tagLst xmlns:p="http://schemas.openxmlformats.org/presentationml/2006/main">
  <p:tag name="THINKCELLSHAPEDONOTDELETE" val="pyEPelZC6yE.YApDAmg7kRA"/>
</p:tagLst>
</file>

<file path=ppt/tags/tag7.xml><?xml version="1.0" encoding="utf-8"?>
<p:tagLst xmlns:p="http://schemas.openxmlformats.org/presentationml/2006/main">
  <p:tag name="THINKCELLSHAPEDONOTDELETE" val="thinkcellActiveDocDoNotDelete"/>
  <p:tag name="THINKCELLSTATEDONOTDELETE" val="nkDV_uXukUWtXYGywc5eBg"/>
</p:tagLst>
</file>

<file path=ppt/tags/tag8.xml><?xml version="1.0" encoding="utf-8"?>
<p:tagLst xmlns:p="http://schemas.openxmlformats.org/presentationml/2006/main">
  <p:tag name="ISPRING_PRESENTATION_TITLE" val="2019公司入职培训模板"/>
</p:tagLst>
</file>

<file path=ppt/theme/theme1.xml><?xml version="1.0" encoding="utf-8"?>
<a:theme xmlns:a="http://schemas.openxmlformats.org/drawingml/2006/main" name="包图主题2">
  <a:themeElements>
    <a:clrScheme name="自定义 180">
      <a:dk1>
        <a:srgbClr val="000000"/>
      </a:dk1>
      <a:lt1>
        <a:srgbClr val="FFFFFF"/>
      </a:lt1>
      <a:dk2>
        <a:srgbClr val="768395"/>
      </a:dk2>
      <a:lt2>
        <a:srgbClr val="F0F0F0"/>
      </a:lt2>
      <a:accent1>
        <a:srgbClr val="EA5413"/>
      </a:accent1>
      <a:accent2>
        <a:srgbClr val="F29700"/>
      </a:accent2>
      <a:accent3>
        <a:srgbClr val="C3D600"/>
      </a:accent3>
      <a:accent4>
        <a:srgbClr val="FDC747"/>
      </a:accent4>
      <a:accent5>
        <a:srgbClr val="969696"/>
      </a:accent5>
      <a:accent6>
        <a:srgbClr val="B3B3B3"/>
      </a:accent6>
      <a:hlink>
        <a:srgbClr val="4472C4"/>
      </a:hlink>
      <a:folHlink>
        <a:srgbClr val="BFBFBF"/>
      </a:folHlink>
    </a:clrScheme>
    <a:fontScheme name="自定义 1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1340</Words>
  <Application>润文档 演示</Application>
  <PresentationFormat>宽屏</PresentationFormat>
  <Paragraphs>101</Paragraphs>
  <Slides>7</Slides>
  <Notes>3</Notes>
  <HiddenSlides>0</HiddenSlides>
  <MMClips>0</MMClips>
  <ScaleCrop>false</ScaleCrop>
  <HeadingPairs>
    <vt:vector size="8" baseType="variant">
      <vt:variant>
        <vt:lpstr>已用的字体</vt:lpstr>
      </vt:variant>
      <vt:variant>
        <vt:i4>16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26" baseType="lpstr">
      <vt:lpstr>Arial</vt:lpstr>
      <vt:lpstr>宋体</vt:lpstr>
      <vt:lpstr>Wingdings</vt:lpstr>
      <vt:lpstr>印品黑体</vt:lpstr>
      <vt:lpstr>黑体</vt:lpstr>
      <vt:lpstr>包图粗朗体</vt:lpstr>
      <vt:lpstr>微软雅黑</vt:lpstr>
      <vt:lpstr>Times New Roman</vt:lpstr>
      <vt:lpstr>PMingLiU</vt:lpstr>
      <vt:lpstr>华文楷体</vt:lpstr>
      <vt:lpstr>微软雅宋</vt:lpstr>
      <vt:lpstr>Verdana</vt:lpstr>
      <vt:lpstr>楷体_GB2312</vt:lpstr>
      <vt:lpstr>新宋体</vt:lpstr>
      <vt:lpstr>Arial Unicode MS</vt:lpstr>
      <vt:lpstr>MingLiU-ExtB</vt:lpstr>
      <vt:lpstr>包图主题2</vt:lpstr>
      <vt:lpstr>TCLayout.ActiveDocument.1</vt:lpstr>
      <vt:lpstr>TCLayout.ActiveDocument.1</vt:lpstr>
      <vt:lpstr>PowerPoint 演示文稿</vt:lpstr>
      <vt:lpstr>演练计划</vt:lpstr>
      <vt:lpstr> </vt:lpstr>
      <vt:lpstr>PowerPoint 演示文稿</vt:lpstr>
      <vt:lpstr>演练实操</vt:lpstr>
      <vt:lpstr>演练总结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华润微电子公司简介</dc:title>
  <dc:creator>shenshaiying</dc:creator>
  <cp:lastModifiedBy>MALIFEN</cp:lastModifiedBy>
  <cp:revision>2210</cp:revision>
  <cp:lastPrinted>2021-11-08T04:10:00Z</cp:lastPrinted>
  <dcterms:created xsi:type="dcterms:W3CDTF">2017-08-18T03:02:00Z</dcterms:created>
  <dcterms:modified xsi:type="dcterms:W3CDTF">2025-12-24T08:49:19Z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2052-12.8.2.21215</vt:lpwstr>
  </property>
  <property fmtid="{D5CDD505-2E9C-101B-9397-08002B2CF9AE}" pid="3" name="ICV">
    <vt:lpwstr>B74E91CC617D46FD944B267F8E9659D0_13</vt:lpwstr>
  </property>
</Properties>
</file>